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607" r:id="rId3"/>
    <p:sldId id="515" r:id="rId4"/>
    <p:sldId id="587" r:id="rId5"/>
    <p:sldId id="568" r:id="rId6"/>
    <p:sldId id="570" r:id="rId7"/>
    <p:sldId id="571" r:id="rId8"/>
    <p:sldId id="588" r:id="rId9"/>
    <p:sldId id="580" r:id="rId10"/>
    <p:sldId id="589" r:id="rId11"/>
    <p:sldId id="573" r:id="rId12"/>
    <p:sldId id="581" r:id="rId13"/>
    <p:sldId id="582" r:id="rId14"/>
    <p:sldId id="533" r:id="rId15"/>
    <p:sldId id="596" r:id="rId16"/>
    <p:sldId id="597" r:id="rId17"/>
    <p:sldId id="598" r:id="rId18"/>
    <p:sldId id="599" r:id="rId19"/>
    <p:sldId id="600" r:id="rId20"/>
    <p:sldId id="575" r:id="rId21"/>
    <p:sldId id="524" r:id="rId22"/>
    <p:sldId id="606" r:id="rId23"/>
    <p:sldId id="425" r:id="rId24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72BC"/>
    <a:srgbClr val="1291D0"/>
    <a:srgbClr val="AF560D"/>
    <a:srgbClr val="CCFFFF"/>
    <a:srgbClr val="EEEEEE"/>
    <a:srgbClr val="EAEAEA"/>
    <a:srgbClr val="DDDDDD"/>
    <a:srgbClr val="0083BC"/>
    <a:srgbClr val="008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1" autoAdjust="0"/>
    <p:restoredTop sz="93954" autoAdjust="0"/>
  </p:normalViewPr>
  <p:slideViewPr>
    <p:cSldViewPr snapToGrid="0">
      <p:cViewPr varScale="1">
        <p:scale>
          <a:sx n="65" d="100"/>
          <a:sy n="65" d="100"/>
        </p:scale>
        <p:origin x="-1332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ACAA8-F4CE-4EA4-B2EF-D427EB2F5A0E}" type="doc">
      <dgm:prSet loTypeId="urn:microsoft.com/office/officeart/2005/8/layout/hList1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D43A3D56-F949-4C70-B2E6-EEC085E5BEE8}">
      <dgm:prSet phldrT="[Texto]"/>
      <dgm:spPr>
        <a:solidFill>
          <a:srgbClr val="0072BC"/>
        </a:solidFill>
      </dgm:spPr>
      <dgm:t>
        <a:bodyPr/>
        <a:lstStyle/>
        <a:p>
          <a:r>
            <a:rPr lang="es-AR" b="1" dirty="0" smtClean="0"/>
            <a:t>Investigación Básica</a:t>
          </a:r>
          <a:endParaRPr lang="es-AR" b="1" dirty="0"/>
        </a:p>
      </dgm:t>
    </dgm:pt>
    <dgm:pt modelId="{AE92CF59-0DC0-4AA8-9C0F-7F817F1EB93D}" type="parTrans" cxnId="{649A5DA0-F560-49A8-9B28-523D96BF821E}">
      <dgm:prSet/>
      <dgm:spPr/>
      <dgm:t>
        <a:bodyPr/>
        <a:lstStyle/>
        <a:p>
          <a:endParaRPr lang="es-AR"/>
        </a:p>
      </dgm:t>
    </dgm:pt>
    <dgm:pt modelId="{8EE030CA-9DE6-46E6-9F73-0924E280EAF7}" type="sibTrans" cxnId="{649A5DA0-F560-49A8-9B28-523D96BF821E}">
      <dgm:prSet/>
      <dgm:spPr/>
      <dgm:t>
        <a:bodyPr/>
        <a:lstStyle/>
        <a:p>
          <a:endParaRPr lang="es-AR"/>
        </a:p>
      </dgm:t>
    </dgm:pt>
    <dgm:pt modelId="{AC56CFB5-FEBB-4ABE-BAD4-BE3D9DEB0308}">
      <dgm:prSet phldrT="[Texto]"/>
      <dgm:spPr/>
      <dgm:t>
        <a:bodyPr/>
        <a:lstStyle/>
        <a:p>
          <a:pPr algn="l"/>
          <a:r>
            <a:rPr lang="es-AR" i="1" dirty="0" smtClean="0"/>
            <a:t>Trabajo experimental o teórico para adquirir nuevo conocimiento, sin la intención de un uso o aplicación particular</a:t>
          </a:r>
          <a:endParaRPr lang="es-AR" i="1" dirty="0"/>
        </a:p>
      </dgm:t>
    </dgm:pt>
    <dgm:pt modelId="{2D536B40-47E1-4A85-BCEC-E24780DEEFA0}" type="parTrans" cxnId="{B6702866-1BBF-41C1-A111-43D64C0C7485}">
      <dgm:prSet/>
      <dgm:spPr/>
      <dgm:t>
        <a:bodyPr/>
        <a:lstStyle/>
        <a:p>
          <a:endParaRPr lang="es-AR"/>
        </a:p>
      </dgm:t>
    </dgm:pt>
    <dgm:pt modelId="{1FF8E101-66C6-483C-A66E-742AAD390075}" type="sibTrans" cxnId="{B6702866-1BBF-41C1-A111-43D64C0C7485}">
      <dgm:prSet/>
      <dgm:spPr/>
      <dgm:t>
        <a:bodyPr/>
        <a:lstStyle/>
        <a:p>
          <a:endParaRPr lang="es-AR"/>
        </a:p>
      </dgm:t>
    </dgm:pt>
    <dgm:pt modelId="{2F00EF2B-9620-4EA3-863D-EAE02890527C}">
      <dgm:prSet phldrT="[Texto]"/>
      <dgm:spPr>
        <a:solidFill>
          <a:srgbClr val="0072BC"/>
        </a:solidFill>
      </dgm:spPr>
      <dgm:t>
        <a:bodyPr/>
        <a:lstStyle/>
        <a:p>
          <a:r>
            <a:rPr lang="es-AR" b="1" dirty="0" smtClean="0"/>
            <a:t>Investigación Aplicada</a:t>
          </a:r>
          <a:endParaRPr lang="es-AR" b="1" dirty="0"/>
        </a:p>
      </dgm:t>
    </dgm:pt>
    <dgm:pt modelId="{2664F54B-1AAA-468A-991C-DEFCE34341BA}" type="parTrans" cxnId="{2B8B2E04-F7CD-4F9C-A817-AF297AC787B8}">
      <dgm:prSet/>
      <dgm:spPr/>
      <dgm:t>
        <a:bodyPr/>
        <a:lstStyle/>
        <a:p>
          <a:endParaRPr lang="es-AR"/>
        </a:p>
      </dgm:t>
    </dgm:pt>
    <dgm:pt modelId="{E76A1A40-60B6-4A29-ABDA-07C998BDDA5A}" type="sibTrans" cxnId="{2B8B2E04-F7CD-4F9C-A817-AF297AC787B8}">
      <dgm:prSet/>
      <dgm:spPr/>
      <dgm:t>
        <a:bodyPr/>
        <a:lstStyle/>
        <a:p>
          <a:endParaRPr lang="es-AR"/>
        </a:p>
      </dgm:t>
    </dgm:pt>
    <dgm:pt modelId="{4FAE4CE5-4EBA-408B-8670-76F9E344D4B2}">
      <dgm:prSet phldrT="[Texto]"/>
      <dgm:spPr/>
      <dgm:t>
        <a:bodyPr/>
        <a:lstStyle/>
        <a:p>
          <a:r>
            <a:rPr lang="es-AR" i="1" dirty="0" smtClean="0"/>
            <a:t>Trabajo de investigación original para adquirir nuevo conocimiento con un objetivo específico o práctico</a:t>
          </a:r>
          <a:endParaRPr lang="es-AR" i="1" dirty="0"/>
        </a:p>
      </dgm:t>
    </dgm:pt>
    <dgm:pt modelId="{09282A2A-A738-4623-81B3-F0EE01279259}" type="parTrans" cxnId="{2D2D86B3-7660-450E-8C51-6C3A700889BB}">
      <dgm:prSet/>
      <dgm:spPr/>
      <dgm:t>
        <a:bodyPr/>
        <a:lstStyle/>
        <a:p>
          <a:endParaRPr lang="es-AR"/>
        </a:p>
      </dgm:t>
    </dgm:pt>
    <dgm:pt modelId="{FB3B96E1-68E1-4B9B-81E4-68EA5149CE56}" type="sibTrans" cxnId="{2D2D86B3-7660-450E-8C51-6C3A700889BB}">
      <dgm:prSet/>
      <dgm:spPr/>
      <dgm:t>
        <a:bodyPr/>
        <a:lstStyle/>
        <a:p>
          <a:endParaRPr lang="es-AR"/>
        </a:p>
      </dgm:t>
    </dgm:pt>
    <dgm:pt modelId="{E401D2D5-6A7A-4D09-8AB2-378804488E25}">
      <dgm:prSet phldrT="[Texto]"/>
      <dgm:spPr>
        <a:solidFill>
          <a:srgbClr val="0072BC"/>
        </a:solidFill>
      </dgm:spPr>
      <dgm:t>
        <a:bodyPr/>
        <a:lstStyle/>
        <a:p>
          <a:r>
            <a:rPr lang="es-AR" b="1" dirty="0" smtClean="0"/>
            <a:t>Desarrollo Experimental</a:t>
          </a:r>
          <a:endParaRPr lang="es-AR" b="1" dirty="0"/>
        </a:p>
      </dgm:t>
    </dgm:pt>
    <dgm:pt modelId="{19032FEB-DC4E-490E-8C34-747B3BB44AC1}" type="parTrans" cxnId="{88687435-6FF9-421F-B01B-C3ACFCD70F78}">
      <dgm:prSet/>
      <dgm:spPr/>
      <dgm:t>
        <a:bodyPr/>
        <a:lstStyle/>
        <a:p>
          <a:endParaRPr lang="es-AR"/>
        </a:p>
      </dgm:t>
    </dgm:pt>
    <dgm:pt modelId="{62E510BD-767D-47CF-AB8C-4C659FFC96D2}" type="sibTrans" cxnId="{88687435-6FF9-421F-B01B-C3ACFCD70F78}">
      <dgm:prSet/>
      <dgm:spPr/>
      <dgm:t>
        <a:bodyPr/>
        <a:lstStyle/>
        <a:p>
          <a:endParaRPr lang="es-AR"/>
        </a:p>
      </dgm:t>
    </dgm:pt>
    <dgm:pt modelId="{420CE4BC-00E6-4AC3-9BA2-B0D1F09210C4}">
      <dgm:prSet phldrT="[Texto]"/>
      <dgm:spPr/>
      <dgm:t>
        <a:bodyPr/>
        <a:lstStyle/>
        <a:p>
          <a:r>
            <a:rPr lang="es-AR" i="1" dirty="0" smtClean="0"/>
            <a:t>Trabajo sistemático utilizando nuevo conocimiento y experiencia práctica, para el desarrollo de nuevos o mejores productos o procesos</a:t>
          </a:r>
          <a:endParaRPr lang="es-AR" i="1" dirty="0"/>
        </a:p>
      </dgm:t>
    </dgm:pt>
    <dgm:pt modelId="{F0CB92F3-ABAE-4D78-8A5D-1D57C9474D5D}" type="parTrans" cxnId="{DD1E8FC4-A6B7-40CD-98A0-A935D02A8CE2}">
      <dgm:prSet/>
      <dgm:spPr/>
      <dgm:t>
        <a:bodyPr/>
        <a:lstStyle/>
        <a:p>
          <a:endParaRPr lang="es-AR"/>
        </a:p>
      </dgm:t>
    </dgm:pt>
    <dgm:pt modelId="{272A77A0-D942-40B8-8E0C-6643E61A8DB5}" type="sibTrans" cxnId="{DD1E8FC4-A6B7-40CD-98A0-A935D02A8CE2}">
      <dgm:prSet/>
      <dgm:spPr/>
      <dgm:t>
        <a:bodyPr/>
        <a:lstStyle/>
        <a:p>
          <a:endParaRPr lang="es-AR"/>
        </a:p>
      </dgm:t>
    </dgm:pt>
    <dgm:pt modelId="{D7FA9AC7-2123-4E42-8E8F-BECB8B82EBCA}" type="pres">
      <dgm:prSet presAssocID="{DD9ACAA8-F4CE-4EA4-B2EF-D427EB2F5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C4127EE-1FB1-4CD6-8F28-EAA9C665F1E2}" type="pres">
      <dgm:prSet presAssocID="{D43A3D56-F949-4C70-B2E6-EEC085E5BEE8}" presName="composite" presStyleCnt="0"/>
      <dgm:spPr/>
      <dgm:t>
        <a:bodyPr/>
        <a:lstStyle/>
        <a:p>
          <a:endParaRPr lang="es-AR"/>
        </a:p>
      </dgm:t>
    </dgm:pt>
    <dgm:pt modelId="{264984D6-8B3E-444A-92DF-15A29FA3D648}" type="pres">
      <dgm:prSet presAssocID="{D43A3D56-F949-4C70-B2E6-EEC085E5BEE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14A6BCE-01F2-4191-92B4-695A23D9EB5B}" type="pres">
      <dgm:prSet presAssocID="{D43A3D56-F949-4C70-B2E6-EEC085E5BEE8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9D925F2-F061-434C-826D-7F88ABB0C0DE}" type="pres">
      <dgm:prSet presAssocID="{8EE030CA-9DE6-46E6-9F73-0924E280EAF7}" presName="space" presStyleCnt="0"/>
      <dgm:spPr/>
      <dgm:t>
        <a:bodyPr/>
        <a:lstStyle/>
        <a:p>
          <a:endParaRPr lang="es-AR"/>
        </a:p>
      </dgm:t>
    </dgm:pt>
    <dgm:pt modelId="{B4796EF7-3415-4BBD-B55A-A1E7B6D47C79}" type="pres">
      <dgm:prSet presAssocID="{2F00EF2B-9620-4EA3-863D-EAE02890527C}" presName="composite" presStyleCnt="0"/>
      <dgm:spPr/>
      <dgm:t>
        <a:bodyPr/>
        <a:lstStyle/>
        <a:p>
          <a:endParaRPr lang="es-AR"/>
        </a:p>
      </dgm:t>
    </dgm:pt>
    <dgm:pt modelId="{1297371D-B164-43CC-9A33-FA9EDD3AF8AA}" type="pres">
      <dgm:prSet presAssocID="{2F00EF2B-9620-4EA3-863D-EAE0289052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3405D6-7F6B-48AD-8769-5FAF7719AE29}" type="pres">
      <dgm:prSet presAssocID="{2F00EF2B-9620-4EA3-863D-EAE02890527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991001-3A95-4AEF-97A5-4EB696B91554}" type="pres">
      <dgm:prSet presAssocID="{E76A1A40-60B6-4A29-ABDA-07C998BDDA5A}" presName="space" presStyleCnt="0"/>
      <dgm:spPr/>
      <dgm:t>
        <a:bodyPr/>
        <a:lstStyle/>
        <a:p>
          <a:endParaRPr lang="es-AR"/>
        </a:p>
      </dgm:t>
    </dgm:pt>
    <dgm:pt modelId="{45BBCFE1-E96F-4C90-9E49-1369DED3A122}" type="pres">
      <dgm:prSet presAssocID="{E401D2D5-6A7A-4D09-8AB2-378804488E25}" presName="composite" presStyleCnt="0"/>
      <dgm:spPr/>
      <dgm:t>
        <a:bodyPr/>
        <a:lstStyle/>
        <a:p>
          <a:endParaRPr lang="es-AR"/>
        </a:p>
      </dgm:t>
    </dgm:pt>
    <dgm:pt modelId="{121EF6D7-E1DF-461F-BA26-43310AF1365C}" type="pres">
      <dgm:prSet presAssocID="{E401D2D5-6A7A-4D09-8AB2-378804488E2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CFF0687-E572-4430-A823-681EB7C4D5A5}" type="pres">
      <dgm:prSet presAssocID="{E401D2D5-6A7A-4D09-8AB2-378804488E2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FE5657B-1655-4798-BD5A-07A16317D4A8}" type="presOf" srcId="{2F00EF2B-9620-4EA3-863D-EAE02890527C}" destId="{1297371D-B164-43CC-9A33-FA9EDD3AF8AA}" srcOrd="0" destOrd="0" presId="urn:microsoft.com/office/officeart/2005/8/layout/hList1"/>
    <dgm:cxn modelId="{649A5DA0-F560-49A8-9B28-523D96BF821E}" srcId="{DD9ACAA8-F4CE-4EA4-B2EF-D427EB2F5A0E}" destId="{D43A3D56-F949-4C70-B2E6-EEC085E5BEE8}" srcOrd="0" destOrd="0" parTransId="{AE92CF59-0DC0-4AA8-9C0F-7F817F1EB93D}" sibTransId="{8EE030CA-9DE6-46E6-9F73-0924E280EAF7}"/>
    <dgm:cxn modelId="{92D12721-2922-45AB-B69D-C4F42808F82B}" type="presOf" srcId="{4FAE4CE5-4EBA-408B-8670-76F9E344D4B2}" destId="{333405D6-7F6B-48AD-8769-5FAF7719AE29}" srcOrd="0" destOrd="0" presId="urn:microsoft.com/office/officeart/2005/8/layout/hList1"/>
    <dgm:cxn modelId="{2B8B2E04-F7CD-4F9C-A817-AF297AC787B8}" srcId="{DD9ACAA8-F4CE-4EA4-B2EF-D427EB2F5A0E}" destId="{2F00EF2B-9620-4EA3-863D-EAE02890527C}" srcOrd="1" destOrd="0" parTransId="{2664F54B-1AAA-468A-991C-DEFCE34341BA}" sibTransId="{E76A1A40-60B6-4A29-ABDA-07C998BDDA5A}"/>
    <dgm:cxn modelId="{FC8D20B6-EC8B-4415-B311-C14D25C05CEC}" type="presOf" srcId="{D43A3D56-F949-4C70-B2E6-EEC085E5BEE8}" destId="{264984D6-8B3E-444A-92DF-15A29FA3D648}" srcOrd="0" destOrd="0" presId="urn:microsoft.com/office/officeart/2005/8/layout/hList1"/>
    <dgm:cxn modelId="{7C78F67C-17FA-4109-9E8C-A245D31249A6}" type="presOf" srcId="{E401D2D5-6A7A-4D09-8AB2-378804488E25}" destId="{121EF6D7-E1DF-461F-BA26-43310AF1365C}" srcOrd="0" destOrd="0" presId="urn:microsoft.com/office/officeart/2005/8/layout/hList1"/>
    <dgm:cxn modelId="{2D2D86B3-7660-450E-8C51-6C3A700889BB}" srcId="{2F00EF2B-9620-4EA3-863D-EAE02890527C}" destId="{4FAE4CE5-4EBA-408B-8670-76F9E344D4B2}" srcOrd="0" destOrd="0" parTransId="{09282A2A-A738-4623-81B3-F0EE01279259}" sibTransId="{FB3B96E1-68E1-4B9B-81E4-68EA5149CE56}"/>
    <dgm:cxn modelId="{DD1E8FC4-A6B7-40CD-98A0-A935D02A8CE2}" srcId="{E401D2D5-6A7A-4D09-8AB2-378804488E25}" destId="{420CE4BC-00E6-4AC3-9BA2-B0D1F09210C4}" srcOrd="0" destOrd="0" parTransId="{F0CB92F3-ABAE-4D78-8A5D-1D57C9474D5D}" sibTransId="{272A77A0-D942-40B8-8E0C-6643E61A8DB5}"/>
    <dgm:cxn modelId="{88687435-6FF9-421F-B01B-C3ACFCD70F78}" srcId="{DD9ACAA8-F4CE-4EA4-B2EF-D427EB2F5A0E}" destId="{E401D2D5-6A7A-4D09-8AB2-378804488E25}" srcOrd="2" destOrd="0" parTransId="{19032FEB-DC4E-490E-8C34-747B3BB44AC1}" sibTransId="{62E510BD-767D-47CF-AB8C-4C659FFC96D2}"/>
    <dgm:cxn modelId="{5DB18F58-4223-4966-A77B-1CF87FD8B760}" type="presOf" srcId="{420CE4BC-00E6-4AC3-9BA2-B0D1F09210C4}" destId="{ECFF0687-E572-4430-A823-681EB7C4D5A5}" srcOrd="0" destOrd="0" presId="urn:microsoft.com/office/officeart/2005/8/layout/hList1"/>
    <dgm:cxn modelId="{DDCAE91A-A554-4C57-AC1E-7F1FFB4CF636}" type="presOf" srcId="{DD9ACAA8-F4CE-4EA4-B2EF-D427EB2F5A0E}" destId="{D7FA9AC7-2123-4E42-8E8F-BECB8B82EBCA}" srcOrd="0" destOrd="0" presId="urn:microsoft.com/office/officeart/2005/8/layout/hList1"/>
    <dgm:cxn modelId="{B6702866-1BBF-41C1-A111-43D64C0C7485}" srcId="{D43A3D56-F949-4C70-B2E6-EEC085E5BEE8}" destId="{AC56CFB5-FEBB-4ABE-BAD4-BE3D9DEB0308}" srcOrd="0" destOrd="0" parTransId="{2D536B40-47E1-4A85-BCEC-E24780DEEFA0}" sibTransId="{1FF8E101-66C6-483C-A66E-742AAD390075}"/>
    <dgm:cxn modelId="{3B50F91B-4296-472E-B85B-04A680161E1D}" type="presOf" srcId="{AC56CFB5-FEBB-4ABE-BAD4-BE3D9DEB0308}" destId="{C14A6BCE-01F2-4191-92B4-695A23D9EB5B}" srcOrd="0" destOrd="0" presId="urn:microsoft.com/office/officeart/2005/8/layout/hList1"/>
    <dgm:cxn modelId="{97CC87F0-176A-4ACD-8A11-BF08E97D5AC5}" type="presParOf" srcId="{D7FA9AC7-2123-4E42-8E8F-BECB8B82EBCA}" destId="{6C4127EE-1FB1-4CD6-8F28-EAA9C665F1E2}" srcOrd="0" destOrd="0" presId="urn:microsoft.com/office/officeart/2005/8/layout/hList1"/>
    <dgm:cxn modelId="{9ECB4DF4-41B8-45F0-8979-204F75610FDA}" type="presParOf" srcId="{6C4127EE-1FB1-4CD6-8F28-EAA9C665F1E2}" destId="{264984D6-8B3E-444A-92DF-15A29FA3D648}" srcOrd="0" destOrd="0" presId="urn:microsoft.com/office/officeart/2005/8/layout/hList1"/>
    <dgm:cxn modelId="{937F03F6-69BC-4D63-82E3-9C7C27013FB3}" type="presParOf" srcId="{6C4127EE-1FB1-4CD6-8F28-EAA9C665F1E2}" destId="{C14A6BCE-01F2-4191-92B4-695A23D9EB5B}" srcOrd="1" destOrd="0" presId="urn:microsoft.com/office/officeart/2005/8/layout/hList1"/>
    <dgm:cxn modelId="{3872DD91-F0B6-4613-8DAC-ED9ACECAB94A}" type="presParOf" srcId="{D7FA9AC7-2123-4E42-8E8F-BECB8B82EBCA}" destId="{39D925F2-F061-434C-826D-7F88ABB0C0DE}" srcOrd="1" destOrd="0" presId="urn:microsoft.com/office/officeart/2005/8/layout/hList1"/>
    <dgm:cxn modelId="{9139653D-69CE-4482-ACA9-2860FCB4D034}" type="presParOf" srcId="{D7FA9AC7-2123-4E42-8E8F-BECB8B82EBCA}" destId="{B4796EF7-3415-4BBD-B55A-A1E7B6D47C79}" srcOrd="2" destOrd="0" presId="urn:microsoft.com/office/officeart/2005/8/layout/hList1"/>
    <dgm:cxn modelId="{D90F4137-E3D9-4C7B-BBDB-C789154A3017}" type="presParOf" srcId="{B4796EF7-3415-4BBD-B55A-A1E7B6D47C79}" destId="{1297371D-B164-43CC-9A33-FA9EDD3AF8AA}" srcOrd="0" destOrd="0" presId="urn:microsoft.com/office/officeart/2005/8/layout/hList1"/>
    <dgm:cxn modelId="{2AA3F99C-B14C-4479-BFF8-12E5A2FE90B0}" type="presParOf" srcId="{B4796EF7-3415-4BBD-B55A-A1E7B6D47C79}" destId="{333405D6-7F6B-48AD-8769-5FAF7719AE29}" srcOrd="1" destOrd="0" presId="urn:microsoft.com/office/officeart/2005/8/layout/hList1"/>
    <dgm:cxn modelId="{231AD926-C83D-4A33-86DC-5AADBB9BD226}" type="presParOf" srcId="{D7FA9AC7-2123-4E42-8E8F-BECB8B82EBCA}" destId="{E1991001-3A95-4AEF-97A5-4EB696B91554}" srcOrd="3" destOrd="0" presId="urn:microsoft.com/office/officeart/2005/8/layout/hList1"/>
    <dgm:cxn modelId="{106794D3-56F5-473F-BD9B-CC44A9828E17}" type="presParOf" srcId="{D7FA9AC7-2123-4E42-8E8F-BECB8B82EBCA}" destId="{45BBCFE1-E96F-4C90-9E49-1369DED3A122}" srcOrd="4" destOrd="0" presId="urn:microsoft.com/office/officeart/2005/8/layout/hList1"/>
    <dgm:cxn modelId="{DEC1A54C-33DB-4628-A149-C7A0CB830F31}" type="presParOf" srcId="{45BBCFE1-E96F-4C90-9E49-1369DED3A122}" destId="{121EF6D7-E1DF-461F-BA26-43310AF1365C}" srcOrd="0" destOrd="0" presId="urn:microsoft.com/office/officeart/2005/8/layout/hList1"/>
    <dgm:cxn modelId="{0CA86178-259E-4596-BABC-2A5A60C063F1}" type="presParOf" srcId="{45BBCFE1-E96F-4C90-9E49-1369DED3A122}" destId="{ECFF0687-E572-4430-A823-681EB7C4D5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7650D-D41F-4E91-B4A6-EF16336CC14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7EAC5969-DF87-40A7-907B-0410CE595DB7}">
      <dgm:prSet phldrT="[Texto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s-AR" b="1" dirty="0" smtClean="0"/>
            <a:t>Humanos</a:t>
          </a:r>
          <a:endParaRPr lang="es-AR" b="1" dirty="0"/>
        </a:p>
      </dgm:t>
    </dgm:pt>
    <dgm:pt modelId="{FCAF3706-978E-424E-A614-98D8AE22E9C5}" type="parTrans" cxnId="{061ADF3F-D418-4204-AF3D-2418311BAB17}">
      <dgm:prSet/>
      <dgm:spPr/>
      <dgm:t>
        <a:bodyPr/>
        <a:lstStyle/>
        <a:p>
          <a:endParaRPr lang="es-AR"/>
        </a:p>
      </dgm:t>
    </dgm:pt>
    <dgm:pt modelId="{1F5CAAC8-61EF-4459-8465-23CA5D64AD6C}" type="sibTrans" cxnId="{061ADF3F-D418-4204-AF3D-2418311BAB17}">
      <dgm:prSet/>
      <dgm:spPr/>
      <dgm:t>
        <a:bodyPr/>
        <a:lstStyle/>
        <a:p>
          <a:endParaRPr lang="es-AR"/>
        </a:p>
      </dgm:t>
    </dgm:pt>
    <dgm:pt modelId="{EF31E363-AF02-4265-B295-9CC921CE7116}">
      <dgm:prSet phldrT="[Texto]"/>
      <dgm:spPr>
        <a:solidFill>
          <a:srgbClr val="CCECFF">
            <a:alpha val="90000"/>
          </a:srgbClr>
        </a:solidFill>
        <a:ln>
          <a:noFill/>
        </a:ln>
      </dgm:spPr>
      <dgm:t>
        <a:bodyPr/>
        <a:lstStyle/>
        <a:p>
          <a:r>
            <a:rPr lang="es-ES_tradnl" b="1" dirty="0" smtClean="0">
              <a:latin typeface="Gotham Book" charset="0"/>
              <a:ea typeface="Gotham Book" charset="0"/>
              <a:cs typeface="Gotham Book" charset="0"/>
            </a:rPr>
            <a:t>Visión global del sistema dando previsibilidad y sustentabilidad, priorizando los criterios de excelencia y pertinencia</a:t>
          </a:r>
          <a:endParaRPr lang="es-AR" dirty="0"/>
        </a:p>
      </dgm:t>
    </dgm:pt>
    <dgm:pt modelId="{2D0E361D-9D8B-4A70-B7FB-EB9BAF9F2AF9}" type="parTrans" cxnId="{F29E5DA0-69F6-4CDF-9F5C-BE8B6331EE98}">
      <dgm:prSet/>
      <dgm:spPr/>
      <dgm:t>
        <a:bodyPr/>
        <a:lstStyle/>
        <a:p>
          <a:endParaRPr lang="es-AR"/>
        </a:p>
      </dgm:t>
    </dgm:pt>
    <dgm:pt modelId="{C930A396-71D2-45FC-AC15-5A91A94038BE}" type="sibTrans" cxnId="{F29E5DA0-69F6-4CDF-9F5C-BE8B6331EE98}">
      <dgm:prSet/>
      <dgm:spPr/>
      <dgm:t>
        <a:bodyPr/>
        <a:lstStyle/>
        <a:p>
          <a:endParaRPr lang="es-AR"/>
        </a:p>
      </dgm:t>
    </dgm:pt>
    <dgm:pt modelId="{0737A4D2-846F-4AB5-95DE-A82F94566142}">
      <dgm:prSet phldrT="[Texto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s-AR" b="1" dirty="0" smtClean="0"/>
            <a:t>Infraestructura</a:t>
          </a:r>
          <a:endParaRPr lang="es-AR" b="1" dirty="0"/>
        </a:p>
      </dgm:t>
    </dgm:pt>
    <dgm:pt modelId="{131B2A59-8FA6-429D-B2A7-97F368F0A2E1}" type="parTrans" cxnId="{555BDD5A-41A4-4186-83C2-A735631CEB28}">
      <dgm:prSet/>
      <dgm:spPr/>
      <dgm:t>
        <a:bodyPr/>
        <a:lstStyle/>
        <a:p>
          <a:endParaRPr lang="es-AR"/>
        </a:p>
      </dgm:t>
    </dgm:pt>
    <dgm:pt modelId="{19E4A67E-C172-4068-99DA-6E8EF58E9B72}" type="sibTrans" cxnId="{555BDD5A-41A4-4186-83C2-A735631CEB28}">
      <dgm:prSet/>
      <dgm:spPr/>
      <dgm:t>
        <a:bodyPr/>
        <a:lstStyle/>
        <a:p>
          <a:endParaRPr lang="es-AR"/>
        </a:p>
      </dgm:t>
    </dgm:pt>
    <dgm:pt modelId="{81FE1758-73BC-455D-AD7C-9D8B905D3773}">
      <dgm:prSet phldrT="[Texto]"/>
      <dgm:spPr>
        <a:solidFill>
          <a:srgbClr val="CCECFF">
            <a:alpha val="90000"/>
          </a:srgbClr>
        </a:solidFill>
        <a:ln>
          <a:noFill/>
        </a:ln>
      </dgm:spPr>
      <dgm:t>
        <a:bodyPr/>
        <a:lstStyle/>
        <a:p>
          <a:r>
            <a:rPr lang="es-ES_tradnl" b="1" smtClean="0">
              <a:latin typeface="Gotham Book" charset="0"/>
              <a:ea typeface="Gotham Book" charset="0"/>
              <a:cs typeface="Gotham Book" charset="0"/>
            </a:rPr>
            <a:t>Optimización y consolidación de la infraestructura del sistema de CTI para mejorar el desempeño y promover una mayor productividad</a:t>
          </a:r>
          <a:endParaRPr lang="es-AR" dirty="0"/>
        </a:p>
      </dgm:t>
    </dgm:pt>
    <dgm:pt modelId="{8E441DE8-1FF4-41BA-86FB-4C98283C6988}" type="parTrans" cxnId="{A3CDF607-4FC2-4249-93BE-36DEFA0C4686}">
      <dgm:prSet/>
      <dgm:spPr/>
      <dgm:t>
        <a:bodyPr/>
        <a:lstStyle/>
        <a:p>
          <a:endParaRPr lang="es-AR"/>
        </a:p>
      </dgm:t>
    </dgm:pt>
    <dgm:pt modelId="{D898D2E1-B08D-46EA-A1ED-D99785AD404E}" type="sibTrans" cxnId="{A3CDF607-4FC2-4249-93BE-36DEFA0C4686}">
      <dgm:prSet/>
      <dgm:spPr/>
      <dgm:t>
        <a:bodyPr/>
        <a:lstStyle/>
        <a:p>
          <a:endParaRPr lang="es-AR"/>
        </a:p>
      </dgm:t>
    </dgm:pt>
    <dgm:pt modelId="{71A66148-2138-4302-A4CB-15F83897D507}">
      <dgm:prSet phldrT="[Texto]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s-AR" b="1" dirty="0" smtClean="0"/>
            <a:t>Información</a:t>
          </a:r>
          <a:endParaRPr lang="es-AR" b="1" dirty="0"/>
        </a:p>
      </dgm:t>
    </dgm:pt>
    <dgm:pt modelId="{637849D3-9FA7-4C9E-91BB-1B057894AA1A}" type="parTrans" cxnId="{19B13B3B-679F-430C-8E59-79A467BA63FB}">
      <dgm:prSet/>
      <dgm:spPr/>
      <dgm:t>
        <a:bodyPr/>
        <a:lstStyle/>
        <a:p>
          <a:endParaRPr lang="es-AR"/>
        </a:p>
      </dgm:t>
    </dgm:pt>
    <dgm:pt modelId="{622BFB2D-5807-4F6E-AFF4-0707E6B52337}" type="sibTrans" cxnId="{19B13B3B-679F-430C-8E59-79A467BA63FB}">
      <dgm:prSet/>
      <dgm:spPr/>
      <dgm:t>
        <a:bodyPr/>
        <a:lstStyle/>
        <a:p>
          <a:endParaRPr lang="es-AR"/>
        </a:p>
      </dgm:t>
    </dgm:pt>
    <dgm:pt modelId="{9E4C562A-089F-477C-A110-52C10727F348}">
      <dgm:prSet phldrT="[Texto]"/>
      <dgm:spPr>
        <a:solidFill>
          <a:srgbClr val="CCECFF">
            <a:alpha val="90000"/>
          </a:srgbClr>
        </a:solidFill>
        <a:ln>
          <a:noFill/>
        </a:ln>
      </dgm:spPr>
      <dgm:t>
        <a:bodyPr/>
        <a:lstStyle/>
        <a:p>
          <a:r>
            <a:rPr lang="es-ES_tradnl" b="1" smtClean="0">
              <a:latin typeface="Gotham Book" charset="0"/>
              <a:ea typeface="Gotham Book" charset="0"/>
              <a:cs typeface="Gotham Book" charset="0"/>
            </a:rPr>
            <a:t>Relevamiento, organización y puesta en disponibilidad del conocimiento existente y de frontera</a:t>
          </a:r>
          <a:endParaRPr lang="es-AR" dirty="0"/>
        </a:p>
      </dgm:t>
    </dgm:pt>
    <dgm:pt modelId="{4E9F226D-9EB6-436C-96B3-0F54BF2B3C5C}" type="parTrans" cxnId="{72AAFF42-A188-4553-8074-0E091E22BC00}">
      <dgm:prSet/>
      <dgm:spPr/>
      <dgm:t>
        <a:bodyPr/>
        <a:lstStyle/>
        <a:p>
          <a:endParaRPr lang="es-AR"/>
        </a:p>
      </dgm:t>
    </dgm:pt>
    <dgm:pt modelId="{0218D772-FD1A-4E51-AD30-07BDF50D61B8}" type="sibTrans" cxnId="{72AAFF42-A188-4553-8074-0E091E22BC00}">
      <dgm:prSet/>
      <dgm:spPr/>
      <dgm:t>
        <a:bodyPr/>
        <a:lstStyle/>
        <a:p>
          <a:endParaRPr lang="es-AR"/>
        </a:p>
      </dgm:t>
    </dgm:pt>
    <dgm:pt modelId="{AD8EF823-2E2C-4F74-9C1E-4EDDFE0844DD}" type="pres">
      <dgm:prSet presAssocID="{1DE7650D-D41F-4E91-B4A6-EF16336CC1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906406D-0223-4A52-8C25-86247A6CC0FE}" type="pres">
      <dgm:prSet presAssocID="{7EAC5969-DF87-40A7-907B-0410CE595DB7}" presName="composite" presStyleCnt="0"/>
      <dgm:spPr/>
    </dgm:pt>
    <dgm:pt modelId="{6A467D5F-59E2-4594-93CE-BBB7E810ACF5}" type="pres">
      <dgm:prSet presAssocID="{7EAC5969-DF87-40A7-907B-0410CE595DB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0889A0-32DD-45B6-8847-A92BD9FEE501}" type="pres">
      <dgm:prSet presAssocID="{7EAC5969-DF87-40A7-907B-0410CE595DB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6E229A8-7374-4DD4-BA23-042DB8F73CA1}" type="pres">
      <dgm:prSet presAssocID="{1F5CAAC8-61EF-4459-8465-23CA5D64AD6C}" presName="space" presStyleCnt="0"/>
      <dgm:spPr/>
    </dgm:pt>
    <dgm:pt modelId="{64C40AB9-91E9-43B4-83E4-82796709D9C4}" type="pres">
      <dgm:prSet presAssocID="{0737A4D2-846F-4AB5-95DE-A82F94566142}" presName="composite" presStyleCnt="0"/>
      <dgm:spPr/>
    </dgm:pt>
    <dgm:pt modelId="{87E7F78C-45C2-4736-A1C6-F89BE42316B9}" type="pres">
      <dgm:prSet presAssocID="{0737A4D2-846F-4AB5-95DE-A82F9456614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0BCD0AF-ED16-4560-AC30-61AC6847BE76}" type="pres">
      <dgm:prSet presAssocID="{0737A4D2-846F-4AB5-95DE-A82F9456614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47A2AF-C91C-4E0B-83DC-E68BB6EDAA3E}" type="pres">
      <dgm:prSet presAssocID="{19E4A67E-C172-4068-99DA-6E8EF58E9B72}" presName="space" presStyleCnt="0"/>
      <dgm:spPr/>
    </dgm:pt>
    <dgm:pt modelId="{C3BA77A7-E4BE-4954-98D8-BDB651D0E5A7}" type="pres">
      <dgm:prSet presAssocID="{71A66148-2138-4302-A4CB-15F83897D507}" presName="composite" presStyleCnt="0"/>
      <dgm:spPr/>
    </dgm:pt>
    <dgm:pt modelId="{1FDA644E-183A-45C9-9E2F-9DEC1FAC1FEF}" type="pres">
      <dgm:prSet presAssocID="{71A66148-2138-4302-A4CB-15F83897D5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1495EBA-B4C5-4734-B55C-C60617B3B109}" type="pres">
      <dgm:prSet presAssocID="{71A66148-2138-4302-A4CB-15F83897D50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D7D23B4-3A9D-4898-B122-DD0EF6689D69}" type="presOf" srcId="{1DE7650D-D41F-4E91-B4A6-EF16336CC143}" destId="{AD8EF823-2E2C-4F74-9C1E-4EDDFE0844DD}" srcOrd="0" destOrd="0" presId="urn:microsoft.com/office/officeart/2005/8/layout/hList1"/>
    <dgm:cxn modelId="{F29E5DA0-69F6-4CDF-9F5C-BE8B6331EE98}" srcId="{7EAC5969-DF87-40A7-907B-0410CE595DB7}" destId="{EF31E363-AF02-4265-B295-9CC921CE7116}" srcOrd="0" destOrd="0" parTransId="{2D0E361D-9D8B-4A70-B7FB-EB9BAF9F2AF9}" sibTransId="{C930A396-71D2-45FC-AC15-5A91A94038BE}"/>
    <dgm:cxn modelId="{D6CEAE50-2316-44D8-AB11-A73ABD2A5A4C}" type="presOf" srcId="{7EAC5969-DF87-40A7-907B-0410CE595DB7}" destId="{6A467D5F-59E2-4594-93CE-BBB7E810ACF5}" srcOrd="0" destOrd="0" presId="urn:microsoft.com/office/officeart/2005/8/layout/hList1"/>
    <dgm:cxn modelId="{72AAFF42-A188-4553-8074-0E091E22BC00}" srcId="{71A66148-2138-4302-A4CB-15F83897D507}" destId="{9E4C562A-089F-477C-A110-52C10727F348}" srcOrd="0" destOrd="0" parTransId="{4E9F226D-9EB6-436C-96B3-0F54BF2B3C5C}" sibTransId="{0218D772-FD1A-4E51-AD30-07BDF50D61B8}"/>
    <dgm:cxn modelId="{B7CB9899-E1FE-4173-8F25-A33CD4E49970}" type="presOf" srcId="{9E4C562A-089F-477C-A110-52C10727F348}" destId="{61495EBA-B4C5-4734-B55C-C60617B3B109}" srcOrd="0" destOrd="0" presId="urn:microsoft.com/office/officeart/2005/8/layout/hList1"/>
    <dgm:cxn modelId="{061ADF3F-D418-4204-AF3D-2418311BAB17}" srcId="{1DE7650D-D41F-4E91-B4A6-EF16336CC143}" destId="{7EAC5969-DF87-40A7-907B-0410CE595DB7}" srcOrd="0" destOrd="0" parTransId="{FCAF3706-978E-424E-A614-98D8AE22E9C5}" sibTransId="{1F5CAAC8-61EF-4459-8465-23CA5D64AD6C}"/>
    <dgm:cxn modelId="{1FB111C1-4A37-40A9-9432-C0CA77E9849C}" type="presOf" srcId="{81FE1758-73BC-455D-AD7C-9D8B905D3773}" destId="{E0BCD0AF-ED16-4560-AC30-61AC6847BE76}" srcOrd="0" destOrd="0" presId="urn:microsoft.com/office/officeart/2005/8/layout/hList1"/>
    <dgm:cxn modelId="{19B13B3B-679F-430C-8E59-79A467BA63FB}" srcId="{1DE7650D-D41F-4E91-B4A6-EF16336CC143}" destId="{71A66148-2138-4302-A4CB-15F83897D507}" srcOrd="2" destOrd="0" parTransId="{637849D3-9FA7-4C9E-91BB-1B057894AA1A}" sibTransId="{622BFB2D-5807-4F6E-AFF4-0707E6B52337}"/>
    <dgm:cxn modelId="{555BDD5A-41A4-4186-83C2-A735631CEB28}" srcId="{1DE7650D-D41F-4E91-B4A6-EF16336CC143}" destId="{0737A4D2-846F-4AB5-95DE-A82F94566142}" srcOrd="1" destOrd="0" parTransId="{131B2A59-8FA6-429D-B2A7-97F368F0A2E1}" sibTransId="{19E4A67E-C172-4068-99DA-6E8EF58E9B72}"/>
    <dgm:cxn modelId="{A3CDF607-4FC2-4249-93BE-36DEFA0C4686}" srcId="{0737A4D2-846F-4AB5-95DE-A82F94566142}" destId="{81FE1758-73BC-455D-AD7C-9D8B905D3773}" srcOrd="0" destOrd="0" parTransId="{8E441DE8-1FF4-41BA-86FB-4C98283C6988}" sibTransId="{D898D2E1-B08D-46EA-A1ED-D99785AD404E}"/>
    <dgm:cxn modelId="{E6BFC729-969A-44A4-991B-2B2B5E301BB6}" type="presOf" srcId="{71A66148-2138-4302-A4CB-15F83897D507}" destId="{1FDA644E-183A-45C9-9E2F-9DEC1FAC1FEF}" srcOrd="0" destOrd="0" presId="urn:microsoft.com/office/officeart/2005/8/layout/hList1"/>
    <dgm:cxn modelId="{27541E6E-42F2-42CE-9270-0478AC60937B}" type="presOf" srcId="{EF31E363-AF02-4265-B295-9CC921CE7116}" destId="{050889A0-32DD-45B6-8847-A92BD9FEE501}" srcOrd="0" destOrd="0" presId="urn:microsoft.com/office/officeart/2005/8/layout/hList1"/>
    <dgm:cxn modelId="{6DFBF936-E6D0-4EA1-AC08-0109558BFA2B}" type="presOf" srcId="{0737A4D2-846F-4AB5-95DE-A82F94566142}" destId="{87E7F78C-45C2-4736-A1C6-F89BE42316B9}" srcOrd="0" destOrd="0" presId="urn:microsoft.com/office/officeart/2005/8/layout/hList1"/>
    <dgm:cxn modelId="{1D6B406C-F2FB-449E-87DE-D4D134D085FF}" type="presParOf" srcId="{AD8EF823-2E2C-4F74-9C1E-4EDDFE0844DD}" destId="{0906406D-0223-4A52-8C25-86247A6CC0FE}" srcOrd="0" destOrd="0" presId="urn:microsoft.com/office/officeart/2005/8/layout/hList1"/>
    <dgm:cxn modelId="{B327A7BF-1F4A-48C9-8EF8-59B570AE2875}" type="presParOf" srcId="{0906406D-0223-4A52-8C25-86247A6CC0FE}" destId="{6A467D5F-59E2-4594-93CE-BBB7E810ACF5}" srcOrd="0" destOrd="0" presId="urn:microsoft.com/office/officeart/2005/8/layout/hList1"/>
    <dgm:cxn modelId="{3826806C-5AF5-447C-9D3F-0E24D07307F2}" type="presParOf" srcId="{0906406D-0223-4A52-8C25-86247A6CC0FE}" destId="{050889A0-32DD-45B6-8847-A92BD9FEE501}" srcOrd="1" destOrd="0" presId="urn:microsoft.com/office/officeart/2005/8/layout/hList1"/>
    <dgm:cxn modelId="{AE1BE867-C022-4A44-8698-C88423855D3A}" type="presParOf" srcId="{AD8EF823-2E2C-4F74-9C1E-4EDDFE0844DD}" destId="{B6E229A8-7374-4DD4-BA23-042DB8F73CA1}" srcOrd="1" destOrd="0" presId="urn:microsoft.com/office/officeart/2005/8/layout/hList1"/>
    <dgm:cxn modelId="{FB404A00-8F35-4F85-ADAD-361410A2EA07}" type="presParOf" srcId="{AD8EF823-2E2C-4F74-9C1E-4EDDFE0844DD}" destId="{64C40AB9-91E9-43B4-83E4-82796709D9C4}" srcOrd="2" destOrd="0" presId="urn:microsoft.com/office/officeart/2005/8/layout/hList1"/>
    <dgm:cxn modelId="{FBBD9D79-A7EC-4B80-9544-B3584351FC59}" type="presParOf" srcId="{64C40AB9-91E9-43B4-83E4-82796709D9C4}" destId="{87E7F78C-45C2-4736-A1C6-F89BE42316B9}" srcOrd="0" destOrd="0" presId="urn:microsoft.com/office/officeart/2005/8/layout/hList1"/>
    <dgm:cxn modelId="{D14878C0-33A9-4F57-B715-3BDA3FE69929}" type="presParOf" srcId="{64C40AB9-91E9-43B4-83E4-82796709D9C4}" destId="{E0BCD0AF-ED16-4560-AC30-61AC6847BE76}" srcOrd="1" destOrd="0" presId="urn:microsoft.com/office/officeart/2005/8/layout/hList1"/>
    <dgm:cxn modelId="{9CB3E828-5A6C-4176-8A47-F5E3A3F3D759}" type="presParOf" srcId="{AD8EF823-2E2C-4F74-9C1E-4EDDFE0844DD}" destId="{8547A2AF-C91C-4E0B-83DC-E68BB6EDAA3E}" srcOrd="3" destOrd="0" presId="urn:microsoft.com/office/officeart/2005/8/layout/hList1"/>
    <dgm:cxn modelId="{E9E5BAAE-5056-420E-998A-70CADA5F8CE8}" type="presParOf" srcId="{AD8EF823-2E2C-4F74-9C1E-4EDDFE0844DD}" destId="{C3BA77A7-E4BE-4954-98D8-BDB651D0E5A7}" srcOrd="4" destOrd="0" presId="urn:microsoft.com/office/officeart/2005/8/layout/hList1"/>
    <dgm:cxn modelId="{6CD61C3B-B1B3-4567-B6B6-864776EA6935}" type="presParOf" srcId="{C3BA77A7-E4BE-4954-98D8-BDB651D0E5A7}" destId="{1FDA644E-183A-45C9-9E2F-9DEC1FAC1FEF}" srcOrd="0" destOrd="0" presId="urn:microsoft.com/office/officeart/2005/8/layout/hList1"/>
    <dgm:cxn modelId="{792804E0-825E-40D8-975F-61C9573D1149}" type="presParOf" srcId="{C3BA77A7-E4BE-4954-98D8-BDB651D0E5A7}" destId="{61495EBA-B4C5-4734-B55C-C60617B3B1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B55A2-F0D9-438E-950B-C278CE9B4EE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7CC51FCC-B521-474E-8C58-095A5E690834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smtClean="0"/>
            <a:t>Financiamiento Directo</a:t>
          </a:r>
          <a:endParaRPr lang="es-AR" dirty="0"/>
        </a:p>
      </dgm:t>
    </dgm:pt>
    <dgm:pt modelId="{B515C663-7481-477F-9021-A21E8E96F802}" type="parTrans" cxnId="{DFF77228-4692-4ACB-81D5-8AA1AB98085F}">
      <dgm:prSet/>
      <dgm:spPr/>
      <dgm:t>
        <a:bodyPr/>
        <a:lstStyle/>
        <a:p>
          <a:endParaRPr lang="es-AR"/>
        </a:p>
      </dgm:t>
    </dgm:pt>
    <dgm:pt modelId="{91999149-089E-4177-B503-36A68E14AD84}" type="sibTrans" cxnId="{DFF77228-4692-4ACB-81D5-8AA1AB98085F}">
      <dgm:prSet/>
      <dgm:spPr/>
      <dgm:t>
        <a:bodyPr/>
        <a:lstStyle/>
        <a:p>
          <a:endParaRPr lang="es-AR"/>
        </a:p>
      </dgm:t>
    </dgm:pt>
    <dgm:pt modelId="{4AEB6D1F-8988-4040-A56E-1785FC948B19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smtClean="0"/>
            <a:t>Incentivos Impositivos indirectos</a:t>
          </a:r>
          <a:endParaRPr lang="es-AR" dirty="0"/>
        </a:p>
      </dgm:t>
    </dgm:pt>
    <dgm:pt modelId="{761DED35-23CB-419C-B2E0-5BA73C81C8FA}" type="parTrans" cxnId="{A45AF0D0-11C6-41C5-9457-CAF4DE001ECD}">
      <dgm:prSet/>
      <dgm:spPr/>
      <dgm:t>
        <a:bodyPr/>
        <a:lstStyle/>
        <a:p>
          <a:endParaRPr lang="es-AR"/>
        </a:p>
      </dgm:t>
    </dgm:pt>
    <dgm:pt modelId="{43BB4843-59BD-42E2-8AD4-38BEE5BEBAD9}" type="sibTrans" cxnId="{A45AF0D0-11C6-41C5-9457-CAF4DE001ECD}">
      <dgm:prSet/>
      <dgm:spPr/>
      <dgm:t>
        <a:bodyPr/>
        <a:lstStyle/>
        <a:p>
          <a:endParaRPr lang="es-AR"/>
        </a:p>
      </dgm:t>
    </dgm:pt>
    <dgm:pt modelId="{C9F066DB-43F5-41A8-A97D-12A653F6B1DC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smtClean="0"/>
            <a:t>Crédito Privado</a:t>
          </a:r>
          <a:endParaRPr lang="es-AR" dirty="0"/>
        </a:p>
      </dgm:t>
    </dgm:pt>
    <dgm:pt modelId="{40D6D531-5A09-4AC7-972A-AFBB1BBD2784}" type="parTrans" cxnId="{A942DC07-8DF5-4E10-9357-54D54897F826}">
      <dgm:prSet/>
      <dgm:spPr/>
      <dgm:t>
        <a:bodyPr/>
        <a:lstStyle/>
        <a:p>
          <a:endParaRPr lang="es-AR"/>
        </a:p>
      </dgm:t>
    </dgm:pt>
    <dgm:pt modelId="{0E7CC5D4-5AF3-4862-8759-1C357AAAB194}" type="sibTrans" cxnId="{A942DC07-8DF5-4E10-9357-54D54897F826}">
      <dgm:prSet/>
      <dgm:spPr/>
      <dgm:t>
        <a:bodyPr/>
        <a:lstStyle/>
        <a:p>
          <a:endParaRPr lang="es-AR"/>
        </a:p>
      </dgm:t>
    </dgm:pt>
    <dgm:pt modelId="{FFFEEC1F-F3E2-402B-BE20-8E59C97DE192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err="1" smtClean="0"/>
            <a:t>Crowdfunding</a:t>
          </a:r>
          <a:r>
            <a:rPr lang="es-AR" dirty="0" smtClean="0"/>
            <a:t> y Mecenazgo Científico</a:t>
          </a:r>
          <a:endParaRPr lang="es-AR" dirty="0"/>
        </a:p>
      </dgm:t>
    </dgm:pt>
    <dgm:pt modelId="{A1219011-4706-465E-BF9C-1D0FAB6A3CC3}" type="parTrans" cxnId="{3226405C-45C2-43A6-9C4E-18AD69A70291}">
      <dgm:prSet/>
      <dgm:spPr/>
      <dgm:t>
        <a:bodyPr/>
        <a:lstStyle/>
        <a:p>
          <a:endParaRPr lang="es-AR"/>
        </a:p>
      </dgm:t>
    </dgm:pt>
    <dgm:pt modelId="{0DF8D4B0-ED98-4151-95D6-AAF366C809DD}" type="sibTrans" cxnId="{3226405C-45C2-43A6-9C4E-18AD69A70291}">
      <dgm:prSet/>
      <dgm:spPr/>
      <dgm:t>
        <a:bodyPr/>
        <a:lstStyle/>
        <a:p>
          <a:endParaRPr lang="es-AR"/>
        </a:p>
      </dgm:t>
    </dgm:pt>
    <dgm:pt modelId="{3F30B6DD-E7FA-46B7-8E7A-BEC0EE892B50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smtClean="0"/>
            <a:t>Fondos de Inversión de capital de riesgo</a:t>
          </a:r>
          <a:endParaRPr lang="es-AR" dirty="0"/>
        </a:p>
      </dgm:t>
    </dgm:pt>
    <dgm:pt modelId="{88C6D731-50D7-4E8F-BD9C-069C05DCBB70}" type="parTrans" cxnId="{603315F5-17BB-4C09-84D8-19DAB3583609}">
      <dgm:prSet/>
      <dgm:spPr/>
      <dgm:t>
        <a:bodyPr/>
        <a:lstStyle/>
        <a:p>
          <a:endParaRPr lang="es-AR"/>
        </a:p>
      </dgm:t>
    </dgm:pt>
    <dgm:pt modelId="{E583DD5B-2394-4502-B2A3-09AD7D5BC13B}" type="sibTrans" cxnId="{603315F5-17BB-4C09-84D8-19DAB3583609}">
      <dgm:prSet/>
      <dgm:spPr/>
      <dgm:t>
        <a:bodyPr/>
        <a:lstStyle/>
        <a:p>
          <a:endParaRPr lang="es-AR"/>
        </a:p>
      </dgm:t>
    </dgm:pt>
    <dgm:pt modelId="{340B1A38-B9C5-464D-A818-7BF03938D765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smtClean="0"/>
            <a:t>Proveedores Innovadores</a:t>
          </a:r>
          <a:endParaRPr lang="es-AR" dirty="0"/>
        </a:p>
      </dgm:t>
    </dgm:pt>
    <dgm:pt modelId="{0376E47C-BF28-40CD-AB3C-2CB653358575}" type="parTrans" cxnId="{6E9AE50C-BB7B-4938-8402-65B5C0996271}">
      <dgm:prSet/>
      <dgm:spPr/>
      <dgm:t>
        <a:bodyPr/>
        <a:lstStyle/>
        <a:p>
          <a:endParaRPr lang="es-AR"/>
        </a:p>
      </dgm:t>
    </dgm:pt>
    <dgm:pt modelId="{BA84BC25-ACB9-4966-9C06-2CB792859B4A}" type="sibTrans" cxnId="{6E9AE50C-BB7B-4938-8402-65B5C0996271}">
      <dgm:prSet/>
      <dgm:spPr/>
      <dgm:t>
        <a:bodyPr/>
        <a:lstStyle/>
        <a:p>
          <a:endParaRPr lang="es-AR"/>
        </a:p>
      </dgm:t>
    </dgm:pt>
    <dgm:pt modelId="{5FDECCBC-689C-445F-BF7C-BF09D13F08A8}" type="pres">
      <dgm:prSet presAssocID="{3CAB55A2-F0D9-438E-950B-C278CE9B4E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2FFD601-C70C-4917-949B-7ED1C660EFD1}" type="pres">
      <dgm:prSet presAssocID="{3CAB55A2-F0D9-438E-950B-C278CE9B4EE7}" presName="wedge1" presStyleLbl="node1" presStyleIdx="0" presStyleCnt="6"/>
      <dgm:spPr/>
      <dgm:t>
        <a:bodyPr/>
        <a:lstStyle/>
        <a:p>
          <a:endParaRPr lang="es-AR"/>
        </a:p>
      </dgm:t>
    </dgm:pt>
    <dgm:pt modelId="{EE52A711-0513-4B83-8586-7023FDCF4358}" type="pres">
      <dgm:prSet presAssocID="{3CAB55A2-F0D9-438E-950B-C278CE9B4EE7}" presName="dummy1a" presStyleCnt="0"/>
      <dgm:spPr/>
    </dgm:pt>
    <dgm:pt modelId="{4DF85A29-EFC3-4F04-90CD-6EB8071F662D}" type="pres">
      <dgm:prSet presAssocID="{3CAB55A2-F0D9-438E-950B-C278CE9B4EE7}" presName="dummy1b" presStyleCnt="0"/>
      <dgm:spPr/>
    </dgm:pt>
    <dgm:pt modelId="{A4216930-E9DE-49BD-959A-9DFC05D1A738}" type="pres">
      <dgm:prSet presAssocID="{3CAB55A2-F0D9-438E-950B-C278CE9B4EE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EA12787-2274-4455-B141-4F92D64AEC0F}" type="pres">
      <dgm:prSet presAssocID="{3CAB55A2-F0D9-438E-950B-C278CE9B4EE7}" presName="wedge2" presStyleLbl="node1" presStyleIdx="1" presStyleCnt="6"/>
      <dgm:spPr/>
      <dgm:t>
        <a:bodyPr/>
        <a:lstStyle/>
        <a:p>
          <a:endParaRPr lang="es-AR"/>
        </a:p>
      </dgm:t>
    </dgm:pt>
    <dgm:pt modelId="{78BEDD27-CF36-42EA-A907-128B101A3DF7}" type="pres">
      <dgm:prSet presAssocID="{3CAB55A2-F0D9-438E-950B-C278CE9B4EE7}" presName="dummy2a" presStyleCnt="0"/>
      <dgm:spPr/>
    </dgm:pt>
    <dgm:pt modelId="{10AED08A-A08A-4532-B501-9F8028BA612C}" type="pres">
      <dgm:prSet presAssocID="{3CAB55A2-F0D9-438E-950B-C278CE9B4EE7}" presName="dummy2b" presStyleCnt="0"/>
      <dgm:spPr/>
    </dgm:pt>
    <dgm:pt modelId="{B2E5DA3C-732C-460E-B6C6-B160A2E45C26}" type="pres">
      <dgm:prSet presAssocID="{3CAB55A2-F0D9-438E-950B-C278CE9B4EE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ABF4F49-B403-4B4B-BE7B-0A403D9BF2E8}" type="pres">
      <dgm:prSet presAssocID="{3CAB55A2-F0D9-438E-950B-C278CE9B4EE7}" presName="wedge3" presStyleLbl="node1" presStyleIdx="2" presStyleCnt="6"/>
      <dgm:spPr/>
      <dgm:t>
        <a:bodyPr/>
        <a:lstStyle/>
        <a:p>
          <a:endParaRPr lang="es-AR"/>
        </a:p>
      </dgm:t>
    </dgm:pt>
    <dgm:pt modelId="{820EE017-0918-464A-BA4C-C3D72C8F2874}" type="pres">
      <dgm:prSet presAssocID="{3CAB55A2-F0D9-438E-950B-C278CE9B4EE7}" presName="dummy3a" presStyleCnt="0"/>
      <dgm:spPr/>
    </dgm:pt>
    <dgm:pt modelId="{5FCB761F-4F4C-44CC-9B28-50A258440FF1}" type="pres">
      <dgm:prSet presAssocID="{3CAB55A2-F0D9-438E-950B-C278CE9B4EE7}" presName="dummy3b" presStyleCnt="0"/>
      <dgm:spPr/>
    </dgm:pt>
    <dgm:pt modelId="{DED00332-0DA3-401C-B882-D2C33CA8FFC8}" type="pres">
      <dgm:prSet presAssocID="{3CAB55A2-F0D9-438E-950B-C278CE9B4EE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655A062-04A8-4667-9A63-A4A0E8C49A5E}" type="pres">
      <dgm:prSet presAssocID="{3CAB55A2-F0D9-438E-950B-C278CE9B4EE7}" presName="wedge4" presStyleLbl="node1" presStyleIdx="3" presStyleCnt="6"/>
      <dgm:spPr/>
      <dgm:t>
        <a:bodyPr/>
        <a:lstStyle/>
        <a:p>
          <a:endParaRPr lang="es-AR"/>
        </a:p>
      </dgm:t>
    </dgm:pt>
    <dgm:pt modelId="{467DD1D5-677B-4A16-9CC5-49836D32C8D4}" type="pres">
      <dgm:prSet presAssocID="{3CAB55A2-F0D9-438E-950B-C278CE9B4EE7}" presName="dummy4a" presStyleCnt="0"/>
      <dgm:spPr/>
    </dgm:pt>
    <dgm:pt modelId="{C8E88556-46EC-4B60-8E37-2245F9BEE6D3}" type="pres">
      <dgm:prSet presAssocID="{3CAB55A2-F0D9-438E-950B-C278CE9B4EE7}" presName="dummy4b" presStyleCnt="0"/>
      <dgm:spPr/>
    </dgm:pt>
    <dgm:pt modelId="{D33AB413-4C87-451C-8352-19187B8A9285}" type="pres">
      <dgm:prSet presAssocID="{3CAB55A2-F0D9-438E-950B-C278CE9B4EE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52B3C304-5C9C-4092-98FC-78D96E19C29B}" type="pres">
      <dgm:prSet presAssocID="{3CAB55A2-F0D9-438E-950B-C278CE9B4EE7}" presName="wedge5" presStyleLbl="node1" presStyleIdx="4" presStyleCnt="6"/>
      <dgm:spPr/>
      <dgm:t>
        <a:bodyPr/>
        <a:lstStyle/>
        <a:p>
          <a:endParaRPr lang="es-AR"/>
        </a:p>
      </dgm:t>
    </dgm:pt>
    <dgm:pt modelId="{EAA219EC-C685-484D-91E3-1C8BB0E99B35}" type="pres">
      <dgm:prSet presAssocID="{3CAB55A2-F0D9-438E-950B-C278CE9B4EE7}" presName="dummy5a" presStyleCnt="0"/>
      <dgm:spPr/>
    </dgm:pt>
    <dgm:pt modelId="{C402EC6B-D3F9-42E4-868F-DCE1CCFD3F6C}" type="pres">
      <dgm:prSet presAssocID="{3CAB55A2-F0D9-438E-950B-C278CE9B4EE7}" presName="dummy5b" presStyleCnt="0"/>
      <dgm:spPr/>
    </dgm:pt>
    <dgm:pt modelId="{E1C16A72-823E-4167-8C24-FB78D29D9A0F}" type="pres">
      <dgm:prSet presAssocID="{3CAB55A2-F0D9-438E-950B-C278CE9B4EE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D4BF8E5-C920-474A-A8AC-97E678EA52DC}" type="pres">
      <dgm:prSet presAssocID="{3CAB55A2-F0D9-438E-950B-C278CE9B4EE7}" presName="wedge6" presStyleLbl="node1" presStyleIdx="5" presStyleCnt="6"/>
      <dgm:spPr/>
      <dgm:t>
        <a:bodyPr/>
        <a:lstStyle/>
        <a:p>
          <a:endParaRPr lang="es-AR"/>
        </a:p>
      </dgm:t>
    </dgm:pt>
    <dgm:pt modelId="{BD8A5908-D99B-4C39-8DAC-46A6F9F4BEB0}" type="pres">
      <dgm:prSet presAssocID="{3CAB55A2-F0D9-438E-950B-C278CE9B4EE7}" presName="dummy6a" presStyleCnt="0"/>
      <dgm:spPr/>
    </dgm:pt>
    <dgm:pt modelId="{0ADABBAA-F0C4-479C-9BB2-D6A8C7739D7C}" type="pres">
      <dgm:prSet presAssocID="{3CAB55A2-F0D9-438E-950B-C278CE9B4EE7}" presName="dummy6b" presStyleCnt="0"/>
      <dgm:spPr/>
    </dgm:pt>
    <dgm:pt modelId="{A4F18FCC-9D76-4DE1-BF3A-040E3E5A74E4}" type="pres">
      <dgm:prSet presAssocID="{3CAB55A2-F0D9-438E-950B-C278CE9B4EE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9E66B5E-ABB0-48EB-BBDC-0872978B3723}" type="pres">
      <dgm:prSet presAssocID="{91999149-089E-4177-B503-36A68E14AD84}" presName="arrowWedge1" presStyleLbl="fgSibTrans2D1" presStyleIdx="0" presStyleCnt="6"/>
      <dgm:spPr/>
    </dgm:pt>
    <dgm:pt modelId="{F3CB55AD-69AC-4BC9-8D2F-8E6CA315D279}" type="pres">
      <dgm:prSet presAssocID="{43BB4843-59BD-42E2-8AD4-38BEE5BEBAD9}" presName="arrowWedge2" presStyleLbl="fgSibTrans2D1" presStyleIdx="1" presStyleCnt="6"/>
      <dgm:spPr/>
    </dgm:pt>
    <dgm:pt modelId="{68BD86E0-6CA3-4EF9-80F7-E1505C6D4D26}" type="pres">
      <dgm:prSet presAssocID="{0E7CC5D4-5AF3-4862-8759-1C357AAAB194}" presName="arrowWedge3" presStyleLbl="fgSibTrans2D1" presStyleIdx="2" presStyleCnt="6"/>
      <dgm:spPr/>
    </dgm:pt>
    <dgm:pt modelId="{033BC713-A47A-4BAF-BDC0-9CA5A56B2A5A}" type="pres">
      <dgm:prSet presAssocID="{0DF8D4B0-ED98-4151-95D6-AAF366C809DD}" presName="arrowWedge4" presStyleLbl="fgSibTrans2D1" presStyleIdx="3" presStyleCnt="6"/>
      <dgm:spPr/>
    </dgm:pt>
    <dgm:pt modelId="{80777F22-F49E-494B-A555-92326DF78932}" type="pres">
      <dgm:prSet presAssocID="{E583DD5B-2394-4502-B2A3-09AD7D5BC13B}" presName="arrowWedge5" presStyleLbl="fgSibTrans2D1" presStyleIdx="4" presStyleCnt="6"/>
      <dgm:spPr/>
    </dgm:pt>
    <dgm:pt modelId="{3C702A89-AA0D-43A0-A5A2-79C13AD9A9A8}" type="pres">
      <dgm:prSet presAssocID="{BA84BC25-ACB9-4966-9C06-2CB792859B4A}" presName="arrowWedge6" presStyleLbl="fgSibTrans2D1" presStyleIdx="5" presStyleCnt="6"/>
      <dgm:spPr/>
    </dgm:pt>
  </dgm:ptLst>
  <dgm:cxnLst>
    <dgm:cxn modelId="{A45AF0D0-11C6-41C5-9457-CAF4DE001ECD}" srcId="{3CAB55A2-F0D9-438E-950B-C278CE9B4EE7}" destId="{4AEB6D1F-8988-4040-A56E-1785FC948B19}" srcOrd="1" destOrd="0" parTransId="{761DED35-23CB-419C-B2E0-5BA73C81C8FA}" sibTransId="{43BB4843-59BD-42E2-8AD4-38BEE5BEBAD9}"/>
    <dgm:cxn modelId="{26319E18-B85B-4BA7-9432-D830DBBE2C05}" type="presOf" srcId="{3F30B6DD-E7FA-46B7-8E7A-BEC0EE892B50}" destId="{E1C16A72-823E-4167-8C24-FB78D29D9A0F}" srcOrd="1" destOrd="0" presId="urn:microsoft.com/office/officeart/2005/8/layout/cycle8"/>
    <dgm:cxn modelId="{A942DC07-8DF5-4E10-9357-54D54897F826}" srcId="{3CAB55A2-F0D9-438E-950B-C278CE9B4EE7}" destId="{C9F066DB-43F5-41A8-A97D-12A653F6B1DC}" srcOrd="2" destOrd="0" parTransId="{40D6D531-5A09-4AC7-972A-AFBB1BBD2784}" sibTransId="{0E7CC5D4-5AF3-4862-8759-1C357AAAB194}"/>
    <dgm:cxn modelId="{DFF77228-4692-4ACB-81D5-8AA1AB98085F}" srcId="{3CAB55A2-F0D9-438E-950B-C278CE9B4EE7}" destId="{7CC51FCC-B521-474E-8C58-095A5E690834}" srcOrd="0" destOrd="0" parTransId="{B515C663-7481-477F-9021-A21E8E96F802}" sibTransId="{91999149-089E-4177-B503-36A68E14AD84}"/>
    <dgm:cxn modelId="{680B307A-75ED-471B-8A05-D709DF301954}" type="presOf" srcId="{C9F066DB-43F5-41A8-A97D-12A653F6B1DC}" destId="{DED00332-0DA3-401C-B882-D2C33CA8FFC8}" srcOrd="1" destOrd="0" presId="urn:microsoft.com/office/officeart/2005/8/layout/cycle8"/>
    <dgm:cxn modelId="{6E9AE50C-BB7B-4938-8402-65B5C0996271}" srcId="{3CAB55A2-F0D9-438E-950B-C278CE9B4EE7}" destId="{340B1A38-B9C5-464D-A818-7BF03938D765}" srcOrd="5" destOrd="0" parTransId="{0376E47C-BF28-40CD-AB3C-2CB653358575}" sibTransId="{BA84BC25-ACB9-4966-9C06-2CB792859B4A}"/>
    <dgm:cxn modelId="{A444D258-63A7-416C-A2A3-EDE1B7D750B0}" type="presOf" srcId="{3CAB55A2-F0D9-438E-950B-C278CE9B4EE7}" destId="{5FDECCBC-689C-445F-BF7C-BF09D13F08A8}" srcOrd="0" destOrd="0" presId="urn:microsoft.com/office/officeart/2005/8/layout/cycle8"/>
    <dgm:cxn modelId="{3C7A677F-6843-4A34-A243-226CCF596B83}" type="presOf" srcId="{C9F066DB-43F5-41A8-A97D-12A653F6B1DC}" destId="{8ABF4F49-B403-4B4B-BE7B-0A403D9BF2E8}" srcOrd="0" destOrd="0" presId="urn:microsoft.com/office/officeart/2005/8/layout/cycle8"/>
    <dgm:cxn modelId="{FD7B6B7A-CCC5-4691-86E5-C69093BBDE7A}" type="presOf" srcId="{3F30B6DD-E7FA-46B7-8E7A-BEC0EE892B50}" destId="{52B3C304-5C9C-4092-98FC-78D96E19C29B}" srcOrd="0" destOrd="0" presId="urn:microsoft.com/office/officeart/2005/8/layout/cycle8"/>
    <dgm:cxn modelId="{12335930-673D-46CF-A1F4-4419229760F1}" type="presOf" srcId="{4AEB6D1F-8988-4040-A56E-1785FC948B19}" destId="{B2E5DA3C-732C-460E-B6C6-B160A2E45C26}" srcOrd="1" destOrd="0" presId="urn:microsoft.com/office/officeart/2005/8/layout/cycle8"/>
    <dgm:cxn modelId="{3226405C-45C2-43A6-9C4E-18AD69A70291}" srcId="{3CAB55A2-F0D9-438E-950B-C278CE9B4EE7}" destId="{FFFEEC1F-F3E2-402B-BE20-8E59C97DE192}" srcOrd="3" destOrd="0" parTransId="{A1219011-4706-465E-BF9C-1D0FAB6A3CC3}" sibTransId="{0DF8D4B0-ED98-4151-95D6-AAF366C809DD}"/>
    <dgm:cxn modelId="{8625CCD3-0980-4A49-85B4-E27B0153177B}" type="presOf" srcId="{340B1A38-B9C5-464D-A818-7BF03938D765}" destId="{A4F18FCC-9D76-4DE1-BF3A-040E3E5A74E4}" srcOrd="1" destOrd="0" presId="urn:microsoft.com/office/officeart/2005/8/layout/cycle8"/>
    <dgm:cxn modelId="{D0DD208C-D006-49A6-B368-86533C120FC3}" type="presOf" srcId="{7CC51FCC-B521-474E-8C58-095A5E690834}" destId="{B2FFD601-C70C-4917-949B-7ED1C660EFD1}" srcOrd="0" destOrd="0" presId="urn:microsoft.com/office/officeart/2005/8/layout/cycle8"/>
    <dgm:cxn modelId="{27A66E53-2992-469D-808D-AD30CD73D8A4}" type="presOf" srcId="{340B1A38-B9C5-464D-A818-7BF03938D765}" destId="{4D4BF8E5-C920-474A-A8AC-97E678EA52DC}" srcOrd="0" destOrd="0" presId="urn:microsoft.com/office/officeart/2005/8/layout/cycle8"/>
    <dgm:cxn modelId="{3FA49475-5E50-4FD8-A290-C0EE1602B176}" type="presOf" srcId="{FFFEEC1F-F3E2-402B-BE20-8E59C97DE192}" destId="{D33AB413-4C87-451C-8352-19187B8A9285}" srcOrd="1" destOrd="0" presId="urn:microsoft.com/office/officeart/2005/8/layout/cycle8"/>
    <dgm:cxn modelId="{D7427D29-199F-42CE-93CF-8D54E9F93EA9}" type="presOf" srcId="{4AEB6D1F-8988-4040-A56E-1785FC948B19}" destId="{9EA12787-2274-4455-B141-4F92D64AEC0F}" srcOrd="0" destOrd="0" presId="urn:microsoft.com/office/officeart/2005/8/layout/cycle8"/>
    <dgm:cxn modelId="{603315F5-17BB-4C09-84D8-19DAB3583609}" srcId="{3CAB55A2-F0D9-438E-950B-C278CE9B4EE7}" destId="{3F30B6DD-E7FA-46B7-8E7A-BEC0EE892B50}" srcOrd="4" destOrd="0" parTransId="{88C6D731-50D7-4E8F-BD9C-069C05DCBB70}" sibTransId="{E583DD5B-2394-4502-B2A3-09AD7D5BC13B}"/>
    <dgm:cxn modelId="{F08A55F0-1093-47C5-BE95-9DE64D64B76C}" type="presOf" srcId="{7CC51FCC-B521-474E-8C58-095A5E690834}" destId="{A4216930-E9DE-49BD-959A-9DFC05D1A738}" srcOrd="1" destOrd="0" presId="urn:microsoft.com/office/officeart/2005/8/layout/cycle8"/>
    <dgm:cxn modelId="{9FFCE5B8-FF6C-4748-AC94-85914D0778C2}" type="presOf" srcId="{FFFEEC1F-F3E2-402B-BE20-8E59C97DE192}" destId="{1655A062-04A8-4667-9A63-A4A0E8C49A5E}" srcOrd="0" destOrd="0" presId="urn:microsoft.com/office/officeart/2005/8/layout/cycle8"/>
    <dgm:cxn modelId="{EF0D795B-D85F-47D5-BFB1-6DFB5B56C6B4}" type="presParOf" srcId="{5FDECCBC-689C-445F-BF7C-BF09D13F08A8}" destId="{B2FFD601-C70C-4917-949B-7ED1C660EFD1}" srcOrd="0" destOrd="0" presId="urn:microsoft.com/office/officeart/2005/8/layout/cycle8"/>
    <dgm:cxn modelId="{5852E0DD-FD7A-4BE6-B283-E2F60536C616}" type="presParOf" srcId="{5FDECCBC-689C-445F-BF7C-BF09D13F08A8}" destId="{EE52A711-0513-4B83-8586-7023FDCF4358}" srcOrd="1" destOrd="0" presId="urn:microsoft.com/office/officeart/2005/8/layout/cycle8"/>
    <dgm:cxn modelId="{D6791FA3-080F-425E-8BBF-F7776A065BA6}" type="presParOf" srcId="{5FDECCBC-689C-445F-BF7C-BF09D13F08A8}" destId="{4DF85A29-EFC3-4F04-90CD-6EB8071F662D}" srcOrd="2" destOrd="0" presId="urn:microsoft.com/office/officeart/2005/8/layout/cycle8"/>
    <dgm:cxn modelId="{33815C2D-C30F-441F-A7C5-A940F216299D}" type="presParOf" srcId="{5FDECCBC-689C-445F-BF7C-BF09D13F08A8}" destId="{A4216930-E9DE-49BD-959A-9DFC05D1A738}" srcOrd="3" destOrd="0" presId="urn:microsoft.com/office/officeart/2005/8/layout/cycle8"/>
    <dgm:cxn modelId="{13C315E9-5C31-4C4F-ABAB-53BF2E840F88}" type="presParOf" srcId="{5FDECCBC-689C-445F-BF7C-BF09D13F08A8}" destId="{9EA12787-2274-4455-B141-4F92D64AEC0F}" srcOrd="4" destOrd="0" presId="urn:microsoft.com/office/officeart/2005/8/layout/cycle8"/>
    <dgm:cxn modelId="{2DDFAD1D-31F9-4C53-BA07-BFEA7E88E671}" type="presParOf" srcId="{5FDECCBC-689C-445F-BF7C-BF09D13F08A8}" destId="{78BEDD27-CF36-42EA-A907-128B101A3DF7}" srcOrd="5" destOrd="0" presId="urn:microsoft.com/office/officeart/2005/8/layout/cycle8"/>
    <dgm:cxn modelId="{36D31344-606B-4CB2-930A-6F7B6254E188}" type="presParOf" srcId="{5FDECCBC-689C-445F-BF7C-BF09D13F08A8}" destId="{10AED08A-A08A-4532-B501-9F8028BA612C}" srcOrd="6" destOrd="0" presId="urn:microsoft.com/office/officeart/2005/8/layout/cycle8"/>
    <dgm:cxn modelId="{EB9160B5-1E51-4581-89F4-8E7EA5AA60DE}" type="presParOf" srcId="{5FDECCBC-689C-445F-BF7C-BF09D13F08A8}" destId="{B2E5DA3C-732C-460E-B6C6-B160A2E45C26}" srcOrd="7" destOrd="0" presId="urn:microsoft.com/office/officeart/2005/8/layout/cycle8"/>
    <dgm:cxn modelId="{1A9B1760-AE22-4C46-A00D-C196AE4381B2}" type="presParOf" srcId="{5FDECCBC-689C-445F-BF7C-BF09D13F08A8}" destId="{8ABF4F49-B403-4B4B-BE7B-0A403D9BF2E8}" srcOrd="8" destOrd="0" presId="urn:microsoft.com/office/officeart/2005/8/layout/cycle8"/>
    <dgm:cxn modelId="{47454E62-FD84-4FAA-AFD3-F494A7669CB8}" type="presParOf" srcId="{5FDECCBC-689C-445F-BF7C-BF09D13F08A8}" destId="{820EE017-0918-464A-BA4C-C3D72C8F2874}" srcOrd="9" destOrd="0" presId="urn:microsoft.com/office/officeart/2005/8/layout/cycle8"/>
    <dgm:cxn modelId="{CD639104-9CFC-4FD9-99FE-09A018FD80ED}" type="presParOf" srcId="{5FDECCBC-689C-445F-BF7C-BF09D13F08A8}" destId="{5FCB761F-4F4C-44CC-9B28-50A258440FF1}" srcOrd="10" destOrd="0" presId="urn:microsoft.com/office/officeart/2005/8/layout/cycle8"/>
    <dgm:cxn modelId="{1CB59EEC-03FA-48B1-B344-837471D19796}" type="presParOf" srcId="{5FDECCBC-689C-445F-BF7C-BF09D13F08A8}" destId="{DED00332-0DA3-401C-B882-D2C33CA8FFC8}" srcOrd="11" destOrd="0" presId="urn:microsoft.com/office/officeart/2005/8/layout/cycle8"/>
    <dgm:cxn modelId="{3210D0C7-40ED-41DD-8A5E-CF3E2ED99462}" type="presParOf" srcId="{5FDECCBC-689C-445F-BF7C-BF09D13F08A8}" destId="{1655A062-04A8-4667-9A63-A4A0E8C49A5E}" srcOrd="12" destOrd="0" presId="urn:microsoft.com/office/officeart/2005/8/layout/cycle8"/>
    <dgm:cxn modelId="{FB149CCD-E0F4-4B81-8537-7D4489BBD735}" type="presParOf" srcId="{5FDECCBC-689C-445F-BF7C-BF09D13F08A8}" destId="{467DD1D5-677B-4A16-9CC5-49836D32C8D4}" srcOrd="13" destOrd="0" presId="urn:microsoft.com/office/officeart/2005/8/layout/cycle8"/>
    <dgm:cxn modelId="{0BCE2166-50EA-4BF7-9106-B3D1AD6AF2C0}" type="presParOf" srcId="{5FDECCBC-689C-445F-BF7C-BF09D13F08A8}" destId="{C8E88556-46EC-4B60-8E37-2245F9BEE6D3}" srcOrd="14" destOrd="0" presId="urn:microsoft.com/office/officeart/2005/8/layout/cycle8"/>
    <dgm:cxn modelId="{E8968EA2-B109-4A0F-A538-3788670C0707}" type="presParOf" srcId="{5FDECCBC-689C-445F-BF7C-BF09D13F08A8}" destId="{D33AB413-4C87-451C-8352-19187B8A9285}" srcOrd="15" destOrd="0" presId="urn:microsoft.com/office/officeart/2005/8/layout/cycle8"/>
    <dgm:cxn modelId="{9F5B2915-CB12-4AF1-AB0F-7A5767E89757}" type="presParOf" srcId="{5FDECCBC-689C-445F-BF7C-BF09D13F08A8}" destId="{52B3C304-5C9C-4092-98FC-78D96E19C29B}" srcOrd="16" destOrd="0" presId="urn:microsoft.com/office/officeart/2005/8/layout/cycle8"/>
    <dgm:cxn modelId="{8EB1EE58-B756-4A72-93C5-114A0B892A88}" type="presParOf" srcId="{5FDECCBC-689C-445F-BF7C-BF09D13F08A8}" destId="{EAA219EC-C685-484D-91E3-1C8BB0E99B35}" srcOrd="17" destOrd="0" presId="urn:microsoft.com/office/officeart/2005/8/layout/cycle8"/>
    <dgm:cxn modelId="{9CE8326C-AF1A-4B40-9AB9-831477EAE072}" type="presParOf" srcId="{5FDECCBC-689C-445F-BF7C-BF09D13F08A8}" destId="{C402EC6B-D3F9-42E4-868F-DCE1CCFD3F6C}" srcOrd="18" destOrd="0" presId="urn:microsoft.com/office/officeart/2005/8/layout/cycle8"/>
    <dgm:cxn modelId="{14020024-1F38-4331-84BB-71664A2CABFA}" type="presParOf" srcId="{5FDECCBC-689C-445F-BF7C-BF09D13F08A8}" destId="{E1C16A72-823E-4167-8C24-FB78D29D9A0F}" srcOrd="19" destOrd="0" presId="urn:microsoft.com/office/officeart/2005/8/layout/cycle8"/>
    <dgm:cxn modelId="{590A9A3F-D3C8-48E0-BEA9-FDE9102BC3F4}" type="presParOf" srcId="{5FDECCBC-689C-445F-BF7C-BF09D13F08A8}" destId="{4D4BF8E5-C920-474A-A8AC-97E678EA52DC}" srcOrd="20" destOrd="0" presId="urn:microsoft.com/office/officeart/2005/8/layout/cycle8"/>
    <dgm:cxn modelId="{63C8C6D7-0CFC-4A0A-8257-AF50831776E6}" type="presParOf" srcId="{5FDECCBC-689C-445F-BF7C-BF09D13F08A8}" destId="{BD8A5908-D99B-4C39-8DAC-46A6F9F4BEB0}" srcOrd="21" destOrd="0" presId="urn:microsoft.com/office/officeart/2005/8/layout/cycle8"/>
    <dgm:cxn modelId="{012C04F2-DAC8-4F17-9859-99B58E553AAB}" type="presParOf" srcId="{5FDECCBC-689C-445F-BF7C-BF09D13F08A8}" destId="{0ADABBAA-F0C4-479C-9BB2-D6A8C7739D7C}" srcOrd="22" destOrd="0" presId="urn:microsoft.com/office/officeart/2005/8/layout/cycle8"/>
    <dgm:cxn modelId="{2C2F03B4-07EE-495A-A902-A35596D40D16}" type="presParOf" srcId="{5FDECCBC-689C-445F-BF7C-BF09D13F08A8}" destId="{A4F18FCC-9D76-4DE1-BF3A-040E3E5A74E4}" srcOrd="23" destOrd="0" presId="urn:microsoft.com/office/officeart/2005/8/layout/cycle8"/>
    <dgm:cxn modelId="{A339BE26-D4B6-4B23-B194-AB058FB816F0}" type="presParOf" srcId="{5FDECCBC-689C-445F-BF7C-BF09D13F08A8}" destId="{49E66B5E-ABB0-48EB-BBDC-0872978B3723}" srcOrd="24" destOrd="0" presId="urn:microsoft.com/office/officeart/2005/8/layout/cycle8"/>
    <dgm:cxn modelId="{9701CF4C-DCFD-4866-BC7D-CCF76A78106A}" type="presParOf" srcId="{5FDECCBC-689C-445F-BF7C-BF09D13F08A8}" destId="{F3CB55AD-69AC-4BC9-8D2F-8E6CA315D279}" srcOrd="25" destOrd="0" presId="urn:microsoft.com/office/officeart/2005/8/layout/cycle8"/>
    <dgm:cxn modelId="{410EA07D-D0BA-41D2-AE3C-1576634DD866}" type="presParOf" srcId="{5FDECCBC-689C-445F-BF7C-BF09D13F08A8}" destId="{68BD86E0-6CA3-4EF9-80F7-E1505C6D4D26}" srcOrd="26" destOrd="0" presId="urn:microsoft.com/office/officeart/2005/8/layout/cycle8"/>
    <dgm:cxn modelId="{63E908F7-722E-489F-B639-E94CA7FDE364}" type="presParOf" srcId="{5FDECCBC-689C-445F-BF7C-BF09D13F08A8}" destId="{033BC713-A47A-4BAF-BDC0-9CA5A56B2A5A}" srcOrd="27" destOrd="0" presId="urn:microsoft.com/office/officeart/2005/8/layout/cycle8"/>
    <dgm:cxn modelId="{E2447D0B-85B8-436B-B95E-1B68E13143E0}" type="presParOf" srcId="{5FDECCBC-689C-445F-BF7C-BF09D13F08A8}" destId="{80777F22-F49E-494B-A555-92326DF78932}" srcOrd="28" destOrd="0" presId="urn:microsoft.com/office/officeart/2005/8/layout/cycle8"/>
    <dgm:cxn modelId="{7653C2FB-266E-43F1-8405-96EE683ADDF9}" type="presParOf" srcId="{5FDECCBC-689C-445F-BF7C-BF09D13F08A8}" destId="{3C702A89-AA0D-43A0-A5A2-79C13AD9A9A8}" srcOrd="29" destOrd="0" presId="urn:microsoft.com/office/officeart/2005/8/layout/cycle8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220CE6-2A9A-494A-A3FC-D9D11B8756FE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244377E-4854-428B-A340-7364C0891A17}">
      <dgm:prSet phldrT="[Texto]"/>
      <dgm:spPr>
        <a:solidFill>
          <a:srgbClr val="0083BC"/>
        </a:solidFill>
      </dgm:spPr>
      <dgm:t>
        <a:bodyPr/>
        <a:lstStyle/>
        <a:p>
          <a:r>
            <a:rPr lang="es-AR" dirty="0" smtClean="0"/>
            <a:t>Plan Argentina Innovadora 2030</a:t>
          </a:r>
          <a:endParaRPr lang="es-AR" dirty="0"/>
        </a:p>
      </dgm:t>
    </dgm:pt>
    <dgm:pt modelId="{6233E4E8-3FAA-4B5F-9BFE-5AB4C2F3F17B}" type="parTrans" cxnId="{B321FE75-1DFD-4E9A-B831-06A711042FE1}">
      <dgm:prSet/>
      <dgm:spPr/>
      <dgm:t>
        <a:bodyPr/>
        <a:lstStyle/>
        <a:p>
          <a:endParaRPr lang="es-AR"/>
        </a:p>
      </dgm:t>
    </dgm:pt>
    <dgm:pt modelId="{678F3C80-60D5-4E99-A64F-2C2517002B1D}" type="sibTrans" cxnId="{B321FE75-1DFD-4E9A-B831-06A711042FE1}">
      <dgm:prSet/>
      <dgm:spPr/>
      <dgm:t>
        <a:bodyPr/>
        <a:lstStyle/>
        <a:p>
          <a:endParaRPr lang="es-AR"/>
        </a:p>
      </dgm:t>
    </dgm:pt>
    <dgm:pt modelId="{DA8A7AEF-A684-4877-9F68-80699396F21B}">
      <dgm:prSet phldrT="[Texto]"/>
      <dgm:spPr>
        <a:solidFill>
          <a:srgbClr val="00B0F0"/>
        </a:solidFill>
      </dgm:spPr>
      <dgm:t>
        <a:bodyPr/>
        <a:lstStyle/>
        <a:p>
          <a:r>
            <a:rPr lang="es-AR" dirty="0" smtClean="0"/>
            <a:t>Proyecto de Ley Nacional del SNCTI</a:t>
          </a:r>
          <a:endParaRPr lang="es-AR" dirty="0"/>
        </a:p>
      </dgm:t>
    </dgm:pt>
    <dgm:pt modelId="{079E09AD-C8B3-410A-A82D-A3A8EB9CF812}" type="parTrans" cxnId="{80BE1235-3FB4-40A8-8E95-388E4968EF02}">
      <dgm:prSet/>
      <dgm:spPr/>
      <dgm:t>
        <a:bodyPr/>
        <a:lstStyle/>
        <a:p>
          <a:endParaRPr lang="es-AR"/>
        </a:p>
      </dgm:t>
    </dgm:pt>
    <dgm:pt modelId="{4A6CD7FC-B4E4-44DA-8ED3-D1A8833951C0}" type="sibTrans" cxnId="{80BE1235-3FB4-40A8-8E95-388E4968EF02}">
      <dgm:prSet/>
      <dgm:spPr/>
      <dgm:t>
        <a:bodyPr/>
        <a:lstStyle/>
        <a:p>
          <a:endParaRPr lang="es-AR"/>
        </a:p>
      </dgm:t>
    </dgm:pt>
    <dgm:pt modelId="{998CF155-4F95-46A4-A7BB-5711EA0BA4B5}" type="pres">
      <dgm:prSet presAssocID="{C6220CE6-2A9A-494A-A3FC-D9D11B8756F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5BE1930-AA17-49DE-9880-14F628CA8936}" type="pres">
      <dgm:prSet presAssocID="{C6220CE6-2A9A-494A-A3FC-D9D11B8756FE}" presName="comp1" presStyleCnt="0"/>
      <dgm:spPr/>
    </dgm:pt>
    <dgm:pt modelId="{96E9ED5F-A8FD-412C-BCF8-9BCAF424AC2E}" type="pres">
      <dgm:prSet presAssocID="{C6220CE6-2A9A-494A-A3FC-D9D11B8756FE}" presName="circle1" presStyleLbl="node1" presStyleIdx="0" presStyleCnt="2"/>
      <dgm:spPr/>
      <dgm:t>
        <a:bodyPr/>
        <a:lstStyle/>
        <a:p>
          <a:endParaRPr lang="es-AR"/>
        </a:p>
      </dgm:t>
    </dgm:pt>
    <dgm:pt modelId="{0E16620E-2886-4434-89A6-E222C404068D}" type="pres">
      <dgm:prSet presAssocID="{C6220CE6-2A9A-494A-A3FC-D9D11B8756FE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4B5AC5F-E675-4626-A97F-23CA9AC448C4}" type="pres">
      <dgm:prSet presAssocID="{C6220CE6-2A9A-494A-A3FC-D9D11B8756FE}" presName="comp2" presStyleCnt="0"/>
      <dgm:spPr/>
    </dgm:pt>
    <dgm:pt modelId="{A63D477B-78FA-4620-A876-655AA063A35E}" type="pres">
      <dgm:prSet presAssocID="{C6220CE6-2A9A-494A-A3FC-D9D11B8756FE}" presName="circle2" presStyleLbl="node1" presStyleIdx="1" presStyleCnt="2"/>
      <dgm:spPr/>
      <dgm:t>
        <a:bodyPr/>
        <a:lstStyle/>
        <a:p>
          <a:endParaRPr lang="es-AR"/>
        </a:p>
      </dgm:t>
    </dgm:pt>
    <dgm:pt modelId="{7C910189-9C94-4312-B512-7543F02031AD}" type="pres">
      <dgm:prSet presAssocID="{C6220CE6-2A9A-494A-A3FC-D9D11B8756FE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CF9D076-33F9-406F-A0A7-201791245B6E}" type="presOf" srcId="{C6220CE6-2A9A-494A-A3FC-D9D11B8756FE}" destId="{998CF155-4F95-46A4-A7BB-5711EA0BA4B5}" srcOrd="0" destOrd="0" presId="urn:microsoft.com/office/officeart/2005/8/layout/venn2"/>
    <dgm:cxn modelId="{FEB6A07F-2AC4-49B6-A462-3AD26FCF0731}" type="presOf" srcId="{DA8A7AEF-A684-4877-9F68-80699396F21B}" destId="{A63D477B-78FA-4620-A876-655AA063A35E}" srcOrd="0" destOrd="0" presId="urn:microsoft.com/office/officeart/2005/8/layout/venn2"/>
    <dgm:cxn modelId="{80BE1235-3FB4-40A8-8E95-388E4968EF02}" srcId="{C6220CE6-2A9A-494A-A3FC-D9D11B8756FE}" destId="{DA8A7AEF-A684-4877-9F68-80699396F21B}" srcOrd="1" destOrd="0" parTransId="{079E09AD-C8B3-410A-A82D-A3A8EB9CF812}" sibTransId="{4A6CD7FC-B4E4-44DA-8ED3-D1A8833951C0}"/>
    <dgm:cxn modelId="{795FF339-A085-4C35-8EF8-3F1065E2392B}" type="presOf" srcId="{C244377E-4854-428B-A340-7364C0891A17}" destId="{0E16620E-2886-4434-89A6-E222C404068D}" srcOrd="1" destOrd="0" presId="urn:microsoft.com/office/officeart/2005/8/layout/venn2"/>
    <dgm:cxn modelId="{EB5ADEB1-789B-4C7C-BD27-ED49A4D13CB4}" type="presOf" srcId="{DA8A7AEF-A684-4877-9F68-80699396F21B}" destId="{7C910189-9C94-4312-B512-7543F02031AD}" srcOrd="1" destOrd="0" presId="urn:microsoft.com/office/officeart/2005/8/layout/venn2"/>
    <dgm:cxn modelId="{B321FE75-1DFD-4E9A-B831-06A711042FE1}" srcId="{C6220CE6-2A9A-494A-A3FC-D9D11B8756FE}" destId="{C244377E-4854-428B-A340-7364C0891A17}" srcOrd="0" destOrd="0" parTransId="{6233E4E8-3FAA-4B5F-9BFE-5AB4C2F3F17B}" sibTransId="{678F3C80-60D5-4E99-A64F-2C2517002B1D}"/>
    <dgm:cxn modelId="{05D65F09-1F05-4516-B7CE-F942483575F2}" type="presOf" srcId="{C244377E-4854-428B-A340-7364C0891A17}" destId="{96E9ED5F-A8FD-412C-BCF8-9BCAF424AC2E}" srcOrd="0" destOrd="0" presId="urn:microsoft.com/office/officeart/2005/8/layout/venn2"/>
    <dgm:cxn modelId="{95364D4E-0C56-4D7A-BFC6-0437C075A113}" type="presParOf" srcId="{998CF155-4F95-46A4-A7BB-5711EA0BA4B5}" destId="{05BE1930-AA17-49DE-9880-14F628CA8936}" srcOrd="0" destOrd="0" presId="urn:microsoft.com/office/officeart/2005/8/layout/venn2"/>
    <dgm:cxn modelId="{75523E87-5C69-40A5-A220-C522A4AA7F5C}" type="presParOf" srcId="{05BE1930-AA17-49DE-9880-14F628CA8936}" destId="{96E9ED5F-A8FD-412C-BCF8-9BCAF424AC2E}" srcOrd="0" destOrd="0" presId="urn:microsoft.com/office/officeart/2005/8/layout/venn2"/>
    <dgm:cxn modelId="{D8C92C8F-6BAA-463C-ABFA-450EA91F9B68}" type="presParOf" srcId="{05BE1930-AA17-49DE-9880-14F628CA8936}" destId="{0E16620E-2886-4434-89A6-E222C404068D}" srcOrd="1" destOrd="0" presId="urn:microsoft.com/office/officeart/2005/8/layout/venn2"/>
    <dgm:cxn modelId="{992B5FCF-40A7-40E0-BFC5-61AC9DB67BEC}" type="presParOf" srcId="{998CF155-4F95-46A4-A7BB-5711EA0BA4B5}" destId="{14B5AC5F-E675-4626-A97F-23CA9AC448C4}" srcOrd="1" destOrd="0" presId="urn:microsoft.com/office/officeart/2005/8/layout/venn2"/>
    <dgm:cxn modelId="{49D69ABD-F67E-4ACE-BD4C-2CD106AEDF32}" type="presParOf" srcId="{14B5AC5F-E675-4626-A97F-23CA9AC448C4}" destId="{A63D477B-78FA-4620-A876-655AA063A35E}" srcOrd="0" destOrd="0" presId="urn:microsoft.com/office/officeart/2005/8/layout/venn2"/>
    <dgm:cxn modelId="{0209E22F-2E92-4978-971F-23C356D7A462}" type="presParOf" srcId="{14B5AC5F-E675-4626-A97F-23CA9AC448C4}" destId="{7C910189-9C94-4312-B512-7543F02031A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984D6-8B3E-444A-92DF-15A29FA3D648}">
      <dsp:nvSpPr>
        <dsp:cNvPr id="0" name=""/>
        <dsp:cNvSpPr/>
      </dsp:nvSpPr>
      <dsp:spPr>
        <a:xfrm>
          <a:off x="2063" y="228487"/>
          <a:ext cx="2012156" cy="659927"/>
        </a:xfrm>
        <a:prstGeom prst="rect">
          <a:avLst/>
        </a:prstGeom>
        <a:solidFill>
          <a:srgbClr val="0072B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/>
            <a:t>Investigación Básica</a:t>
          </a:r>
          <a:endParaRPr lang="es-AR" sz="1900" b="1" kern="1200" dirty="0"/>
        </a:p>
      </dsp:txBody>
      <dsp:txXfrm>
        <a:off x="2063" y="228487"/>
        <a:ext cx="2012156" cy="659927"/>
      </dsp:txXfrm>
    </dsp:sp>
    <dsp:sp modelId="{C14A6BCE-01F2-4191-92B4-695A23D9EB5B}">
      <dsp:nvSpPr>
        <dsp:cNvPr id="0" name=""/>
        <dsp:cNvSpPr/>
      </dsp:nvSpPr>
      <dsp:spPr>
        <a:xfrm>
          <a:off x="2063" y="888414"/>
          <a:ext cx="2012156" cy="32857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i="1" kern="1200" dirty="0" smtClean="0"/>
            <a:t>Trabajo experimental o teórico para adquirir nuevo conocimiento, sin la intención de un uso o aplicación particular</a:t>
          </a:r>
          <a:endParaRPr lang="es-AR" sz="1900" i="1" kern="1200" dirty="0"/>
        </a:p>
      </dsp:txBody>
      <dsp:txXfrm>
        <a:off x="2063" y="888414"/>
        <a:ext cx="2012156" cy="3285764"/>
      </dsp:txXfrm>
    </dsp:sp>
    <dsp:sp modelId="{1297371D-B164-43CC-9A33-FA9EDD3AF8AA}">
      <dsp:nvSpPr>
        <dsp:cNvPr id="0" name=""/>
        <dsp:cNvSpPr/>
      </dsp:nvSpPr>
      <dsp:spPr>
        <a:xfrm>
          <a:off x="2295921" y="228487"/>
          <a:ext cx="2012156" cy="659927"/>
        </a:xfrm>
        <a:prstGeom prst="rect">
          <a:avLst/>
        </a:prstGeom>
        <a:solidFill>
          <a:srgbClr val="0072B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/>
            <a:t>Investigación Aplicada</a:t>
          </a:r>
          <a:endParaRPr lang="es-AR" sz="1900" b="1" kern="1200" dirty="0"/>
        </a:p>
      </dsp:txBody>
      <dsp:txXfrm>
        <a:off x="2295921" y="228487"/>
        <a:ext cx="2012156" cy="659927"/>
      </dsp:txXfrm>
    </dsp:sp>
    <dsp:sp modelId="{333405D6-7F6B-48AD-8769-5FAF7719AE29}">
      <dsp:nvSpPr>
        <dsp:cNvPr id="0" name=""/>
        <dsp:cNvSpPr/>
      </dsp:nvSpPr>
      <dsp:spPr>
        <a:xfrm>
          <a:off x="2295921" y="888414"/>
          <a:ext cx="2012156" cy="32857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i="1" kern="1200" dirty="0" smtClean="0"/>
            <a:t>Trabajo de investigación original para adquirir nuevo conocimiento con un objetivo específico o práctico</a:t>
          </a:r>
          <a:endParaRPr lang="es-AR" sz="1900" i="1" kern="1200" dirty="0"/>
        </a:p>
      </dsp:txBody>
      <dsp:txXfrm>
        <a:off x="2295921" y="888414"/>
        <a:ext cx="2012156" cy="3285764"/>
      </dsp:txXfrm>
    </dsp:sp>
    <dsp:sp modelId="{121EF6D7-E1DF-461F-BA26-43310AF1365C}">
      <dsp:nvSpPr>
        <dsp:cNvPr id="0" name=""/>
        <dsp:cNvSpPr/>
      </dsp:nvSpPr>
      <dsp:spPr>
        <a:xfrm>
          <a:off x="4589780" y="228487"/>
          <a:ext cx="2012156" cy="659927"/>
        </a:xfrm>
        <a:prstGeom prst="rect">
          <a:avLst/>
        </a:prstGeom>
        <a:solidFill>
          <a:srgbClr val="0072BC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/>
            <a:t>Desarrollo Experimental</a:t>
          </a:r>
          <a:endParaRPr lang="es-AR" sz="1900" b="1" kern="1200" dirty="0"/>
        </a:p>
      </dsp:txBody>
      <dsp:txXfrm>
        <a:off x="4589780" y="228487"/>
        <a:ext cx="2012156" cy="659927"/>
      </dsp:txXfrm>
    </dsp:sp>
    <dsp:sp modelId="{ECFF0687-E572-4430-A823-681EB7C4D5A5}">
      <dsp:nvSpPr>
        <dsp:cNvPr id="0" name=""/>
        <dsp:cNvSpPr/>
      </dsp:nvSpPr>
      <dsp:spPr>
        <a:xfrm>
          <a:off x="4589780" y="888414"/>
          <a:ext cx="2012156" cy="3285764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900" i="1" kern="1200" dirty="0" smtClean="0"/>
            <a:t>Trabajo sistemático utilizando nuevo conocimiento y experiencia práctica, para el desarrollo de nuevos o mejores productos o procesos</a:t>
          </a:r>
          <a:endParaRPr lang="es-AR" sz="1900" i="1" kern="1200" dirty="0"/>
        </a:p>
      </dsp:txBody>
      <dsp:txXfrm>
        <a:off x="4589780" y="888414"/>
        <a:ext cx="2012156" cy="3285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67D5F-59E2-4594-93CE-BBB7E810ACF5}">
      <dsp:nvSpPr>
        <dsp:cNvPr id="0" name=""/>
        <dsp:cNvSpPr/>
      </dsp:nvSpPr>
      <dsp:spPr>
        <a:xfrm>
          <a:off x="2400" y="888731"/>
          <a:ext cx="2340673" cy="547200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/>
            <a:t>Humanos</a:t>
          </a:r>
          <a:endParaRPr lang="es-AR" sz="1900" b="1" kern="1200" dirty="0"/>
        </a:p>
      </dsp:txBody>
      <dsp:txXfrm>
        <a:off x="2400" y="888731"/>
        <a:ext cx="2340673" cy="547200"/>
      </dsp:txXfrm>
    </dsp:sp>
    <dsp:sp modelId="{050889A0-32DD-45B6-8847-A92BD9FEE501}">
      <dsp:nvSpPr>
        <dsp:cNvPr id="0" name=""/>
        <dsp:cNvSpPr/>
      </dsp:nvSpPr>
      <dsp:spPr>
        <a:xfrm>
          <a:off x="2400" y="1435931"/>
          <a:ext cx="2340673" cy="2796811"/>
        </a:xfrm>
        <a:prstGeom prst="rect">
          <a:avLst/>
        </a:prstGeom>
        <a:solidFill>
          <a:srgbClr val="CCECFF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b="1" kern="1200" dirty="0" smtClean="0">
              <a:latin typeface="Gotham Book" charset="0"/>
              <a:ea typeface="Gotham Book" charset="0"/>
              <a:cs typeface="Gotham Book" charset="0"/>
            </a:rPr>
            <a:t>Visión global del sistema dando previsibilidad y sustentabilidad, priorizando los criterios de excelencia y pertinencia</a:t>
          </a:r>
          <a:endParaRPr lang="es-AR" sz="1900" kern="1200" dirty="0"/>
        </a:p>
      </dsp:txBody>
      <dsp:txXfrm>
        <a:off x="2400" y="1435931"/>
        <a:ext cx="2340673" cy="2796811"/>
      </dsp:txXfrm>
    </dsp:sp>
    <dsp:sp modelId="{87E7F78C-45C2-4736-A1C6-F89BE42316B9}">
      <dsp:nvSpPr>
        <dsp:cNvPr id="0" name=""/>
        <dsp:cNvSpPr/>
      </dsp:nvSpPr>
      <dsp:spPr>
        <a:xfrm>
          <a:off x="2670768" y="888731"/>
          <a:ext cx="2340673" cy="547200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/>
            <a:t>Infraestructura</a:t>
          </a:r>
          <a:endParaRPr lang="es-AR" sz="1900" b="1" kern="1200" dirty="0"/>
        </a:p>
      </dsp:txBody>
      <dsp:txXfrm>
        <a:off x="2670768" y="888731"/>
        <a:ext cx="2340673" cy="547200"/>
      </dsp:txXfrm>
    </dsp:sp>
    <dsp:sp modelId="{E0BCD0AF-ED16-4560-AC30-61AC6847BE76}">
      <dsp:nvSpPr>
        <dsp:cNvPr id="0" name=""/>
        <dsp:cNvSpPr/>
      </dsp:nvSpPr>
      <dsp:spPr>
        <a:xfrm>
          <a:off x="2670768" y="1435931"/>
          <a:ext cx="2340673" cy="2796811"/>
        </a:xfrm>
        <a:prstGeom prst="rect">
          <a:avLst/>
        </a:prstGeom>
        <a:solidFill>
          <a:srgbClr val="CCECFF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b="1" kern="1200" smtClean="0">
              <a:latin typeface="Gotham Book" charset="0"/>
              <a:ea typeface="Gotham Book" charset="0"/>
              <a:cs typeface="Gotham Book" charset="0"/>
            </a:rPr>
            <a:t>Optimización y consolidación de la infraestructura del sistema de CTI para mejorar el desempeño y promover una mayor productividad</a:t>
          </a:r>
          <a:endParaRPr lang="es-AR" sz="1900" kern="1200" dirty="0"/>
        </a:p>
      </dsp:txBody>
      <dsp:txXfrm>
        <a:off x="2670768" y="1435931"/>
        <a:ext cx="2340673" cy="2796811"/>
      </dsp:txXfrm>
    </dsp:sp>
    <dsp:sp modelId="{1FDA644E-183A-45C9-9E2F-9DEC1FAC1FEF}">
      <dsp:nvSpPr>
        <dsp:cNvPr id="0" name=""/>
        <dsp:cNvSpPr/>
      </dsp:nvSpPr>
      <dsp:spPr>
        <a:xfrm>
          <a:off x="5339136" y="888731"/>
          <a:ext cx="2340673" cy="547200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b="1" kern="1200" dirty="0" smtClean="0"/>
            <a:t>Información</a:t>
          </a:r>
          <a:endParaRPr lang="es-AR" sz="1900" b="1" kern="1200" dirty="0"/>
        </a:p>
      </dsp:txBody>
      <dsp:txXfrm>
        <a:off x="5339136" y="888731"/>
        <a:ext cx="2340673" cy="547200"/>
      </dsp:txXfrm>
    </dsp:sp>
    <dsp:sp modelId="{61495EBA-B4C5-4734-B55C-C60617B3B109}">
      <dsp:nvSpPr>
        <dsp:cNvPr id="0" name=""/>
        <dsp:cNvSpPr/>
      </dsp:nvSpPr>
      <dsp:spPr>
        <a:xfrm>
          <a:off x="5339136" y="1435931"/>
          <a:ext cx="2340673" cy="2796811"/>
        </a:xfrm>
        <a:prstGeom prst="rect">
          <a:avLst/>
        </a:prstGeom>
        <a:solidFill>
          <a:srgbClr val="CCECFF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900" b="1" kern="1200" smtClean="0">
              <a:latin typeface="Gotham Book" charset="0"/>
              <a:ea typeface="Gotham Book" charset="0"/>
              <a:cs typeface="Gotham Book" charset="0"/>
            </a:rPr>
            <a:t>Relevamiento, organización y puesta en disponibilidad del conocimiento existente y de frontera</a:t>
          </a:r>
          <a:endParaRPr lang="es-AR" sz="1900" kern="1200" dirty="0"/>
        </a:p>
      </dsp:txBody>
      <dsp:txXfrm>
        <a:off x="5339136" y="1435931"/>
        <a:ext cx="2340673" cy="2796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FD601-C70C-4917-949B-7ED1C660EFD1}">
      <dsp:nvSpPr>
        <dsp:cNvPr id="0" name=""/>
        <dsp:cNvSpPr/>
      </dsp:nvSpPr>
      <dsp:spPr>
        <a:xfrm>
          <a:off x="1615242" y="279869"/>
          <a:ext cx="3990598" cy="3990598"/>
        </a:xfrm>
        <a:prstGeom prst="pie">
          <a:avLst>
            <a:gd name="adj1" fmla="val 16200000"/>
            <a:gd name="adj2" fmla="val 19800000"/>
          </a:avLst>
        </a:prstGeom>
        <a:solidFill>
          <a:srgbClr val="0083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Financiamiento Directo</a:t>
          </a:r>
          <a:endParaRPr lang="es-AR" sz="1100" kern="1200" dirty="0"/>
        </a:p>
      </dsp:txBody>
      <dsp:txXfrm>
        <a:off x="3705555" y="789621"/>
        <a:ext cx="1045156" cy="807621"/>
      </dsp:txXfrm>
    </dsp:sp>
    <dsp:sp modelId="{9EA12787-2274-4455-B141-4F92D64AEC0F}">
      <dsp:nvSpPr>
        <dsp:cNvPr id="0" name=""/>
        <dsp:cNvSpPr/>
      </dsp:nvSpPr>
      <dsp:spPr>
        <a:xfrm>
          <a:off x="1662749" y="362056"/>
          <a:ext cx="3990598" cy="3990598"/>
        </a:xfrm>
        <a:prstGeom prst="pie">
          <a:avLst>
            <a:gd name="adj1" fmla="val 19800000"/>
            <a:gd name="adj2" fmla="val 1800000"/>
          </a:avLst>
        </a:prstGeom>
        <a:solidFill>
          <a:srgbClr val="0083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Incentivos Impositivos indirectos</a:t>
          </a:r>
          <a:endParaRPr lang="es-AR" sz="1100" kern="1200" dirty="0"/>
        </a:p>
      </dsp:txBody>
      <dsp:txXfrm>
        <a:off x="4370655" y="1977299"/>
        <a:ext cx="1092663" cy="783867"/>
      </dsp:txXfrm>
    </dsp:sp>
    <dsp:sp modelId="{8ABF4F49-B403-4B4B-BE7B-0A403D9BF2E8}">
      <dsp:nvSpPr>
        <dsp:cNvPr id="0" name=""/>
        <dsp:cNvSpPr/>
      </dsp:nvSpPr>
      <dsp:spPr>
        <a:xfrm>
          <a:off x="1615242" y="444244"/>
          <a:ext cx="3990598" cy="3990598"/>
        </a:xfrm>
        <a:prstGeom prst="pie">
          <a:avLst>
            <a:gd name="adj1" fmla="val 1800000"/>
            <a:gd name="adj2" fmla="val 5400000"/>
          </a:avLst>
        </a:prstGeom>
        <a:solidFill>
          <a:srgbClr val="0083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Crédito Privado</a:t>
          </a:r>
          <a:endParaRPr lang="es-AR" sz="1100" kern="1200" dirty="0"/>
        </a:p>
      </dsp:txBody>
      <dsp:txXfrm>
        <a:off x="3705555" y="3141223"/>
        <a:ext cx="1045156" cy="807621"/>
      </dsp:txXfrm>
    </dsp:sp>
    <dsp:sp modelId="{1655A062-04A8-4667-9A63-A4A0E8C49A5E}">
      <dsp:nvSpPr>
        <dsp:cNvPr id="0" name=""/>
        <dsp:cNvSpPr/>
      </dsp:nvSpPr>
      <dsp:spPr>
        <a:xfrm>
          <a:off x="1520227" y="444244"/>
          <a:ext cx="3990598" cy="3990598"/>
        </a:xfrm>
        <a:prstGeom prst="pie">
          <a:avLst>
            <a:gd name="adj1" fmla="val 5400000"/>
            <a:gd name="adj2" fmla="val 9000000"/>
          </a:avLst>
        </a:prstGeom>
        <a:solidFill>
          <a:srgbClr val="0083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err="1" smtClean="0"/>
            <a:t>Crowdfunding</a:t>
          </a:r>
          <a:r>
            <a:rPr lang="es-AR" sz="1100" kern="1200" dirty="0" smtClean="0"/>
            <a:t> y Mecenazgo Científico</a:t>
          </a:r>
          <a:endParaRPr lang="es-AR" sz="1100" kern="1200" dirty="0"/>
        </a:p>
      </dsp:txBody>
      <dsp:txXfrm>
        <a:off x="2375356" y="3141223"/>
        <a:ext cx="1045156" cy="807621"/>
      </dsp:txXfrm>
    </dsp:sp>
    <dsp:sp modelId="{52B3C304-5C9C-4092-98FC-78D96E19C29B}">
      <dsp:nvSpPr>
        <dsp:cNvPr id="0" name=""/>
        <dsp:cNvSpPr/>
      </dsp:nvSpPr>
      <dsp:spPr>
        <a:xfrm>
          <a:off x="1472720" y="362056"/>
          <a:ext cx="3990598" cy="3990598"/>
        </a:xfrm>
        <a:prstGeom prst="pie">
          <a:avLst>
            <a:gd name="adj1" fmla="val 9000000"/>
            <a:gd name="adj2" fmla="val 12600000"/>
          </a:avLst>
        </a:prstGeom>
        <a:solidFill>
          <a:srgbClr val="0083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Fondos de Inversión de capital de riesgo</a:t>
          </a:r>
          <a:endParaRPr lang="es-AR" sz="1100" kern="1200" dirty="0"/>
        </a:p>
      </dsp:txBody>
      <dsp:txXfrm>
        <a:off x="1662749" y="1977299"/>
        <a:ext cx="1092663" cy="783867"/>
      </dsp:txXfrm>
    </dsp:sp>
    <dsp:sp modelId="{4D4BF8E5-C920-474A-A8AC-97E678EA52DC}">
      <dsp:nvSpPr>
        <dsp:cNvPr id="0" name=""/>
        <dsp:cNvSpPr/>
      </dsp:nvSpPr>
      <dsp:spPr>
        <a:xfrm>
          <a:off x="1520227" y="279869"/>
          <a:ext cx="3990598" cy="3990598"/>
        </a:xfrm>
        <a:prstGeom prst="pie">
          <a:avLst>
            <a:gd name="adj1" fmla="val 12600000"/>
            <a:gd name="adj2" fmla="val 16200000"/>
          </a:avLst>
        </a:prstGeom>
        <a:solidFill>
          <a:srgbClr val="0083B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100" kern="1200" dirty="0" smtClean="0"/>
            <a:t>Proveedores Innovadores</a:t>
          </a:r>
          <a:endParaRPr lang="es-AR" sz="1100" kern="1200" dirty="0"/>
        </a:p>
      </dsp:txBody>
      <dsp:txXfrm>
        <a:off x="2375356" y="789621"/>
        <a:ext cx="1045156" cy="807621"/>
      </dsp:txXfrm>
    </dsp:sp>
    <dsp:sp modelId="{49E66B5E-ABB0-48EB-BBDC-0872978B3723}">
      <dsp:nvSpPr>
        <dsp:cNvPr id="0" name=""/>
        <dsp:cNvSpPr/>
      </dsp:nvSpPr>
      <dsp:spPr>
        <a:xfrm>
          <a:off x="1368059" y="32832"/>
          <a:ext cx="4484672" cy="448467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B55AD-69AC-4BC9-8D2F-8E6CA315D279}">
      <dsp:nvSpPr>
        <dsp:cNvPr id="0" name=""/>
        <dsp:cNvSpPr/>
      </dsp:nvSpPr>
      <dsp:spPr>
        <a:xfrm>
          <a:off x="1415566" y="115019"/>
          <a:ext cx="4484672" cy="448467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86E0-6CA3-4EF9-80F7-E1505C6D4D26}">
      <dsp:nvSpPr>
        <dsp:cNvPr id="0" name=""/>
        <dsp:cNvSpPr/>
      </dsp:nvSpPr>
      <dsp:spPr>
        <a:xfrm>
          <a:off x="1368059" y="197207"/>
          <a:ext cx="4484672" cy="448467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C713-A47A-4BAF-BDC0-9CA5A56B2A5A}">
      <dsp:nvSpPr>
        <dsp:cNvPr id="0" name=""/>
        <dsp:cNvSpPr/>
      </dsp:nvSpPr>
      <dsp:spPr>
        <a:xfrm>
          <a:off x="1273336" y="197207"/>
          <a:ext cx="4484672" cy="448467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777F22-F49E-494B-A555-92326DF78932}">
      <dsp:nvSpPr>
        <dsp:cNvPr id="0" name=""/>
        <dsp:cNvSpPr/>
      </dsp:nvSpPr>
      <dsp:spPr>
        <a:xfrm>
          <a:off x="1225829" y="115019"/>
          <a:ext cx="4484672" cy="448467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02A89-AA0D-43A0-A5A2-79C13AD9A9A8}">
      <dsp:nvSpPr>
        <dsp:cNvPr id="0" name=""/>
        <dsp:cNvSpPr/>
      </dsp:nvSpPr>
      <dsp:spPr>
        <a:xfrm>
          <a:off x="1273336" y="32832"/>
          <a:ext cx="4484672" cy="448467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9ED5F-A8FD-412C-BCF8-9BCAF424AC2E}">
      <dsp:nvSpPr>
        <dsp:cNvPr id="0" name=""/>
        <dsp:cNvSpPr/>
      </dsp:nvSpPr>
      <dsp:spPr>
        <a:xfrm>
          <a:off x="986077" y="0"/>
          <a:ext cx="3944308" cy="3944308"/>
        </a:xfrm>
        <a:prstGeom prst="ellipse">
          <a:avLst/>
        </a:prstGeom>
        <a:solidFill>
          <a:srgbClr val="0083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Plan Argentina Innovadora 2030</a:t>
          </a:r>
          <a:endParaRPr lang="es-AR" sz="1600" kern="1200" dirty="0"/>
        </a:p>
      </dsp:txBody>
      <dsp:txXfrm>
        <a:off x="1922850" y="295823"/>
        <a:ext cx="2070761" cy="670532"/>
      </dsp:txXfrm>
    </dsp:sp>
    <dsp:sp modelId="{A63D477B-78FA-4620-A876-655AA063A35E}">
      <dsp:nvSpPr>
        <dsp:cNvPr id="0" name=""/>
        <dsp:cNvSpPr/>
      </dsp:nvSpPr>
      <dsp:spPr>
        <a:xfrm>
          <a:off x="1479115" y="986076"/>
          <a:ext cx="2958231" cy="295823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kern="1200" dirty="0" smtClean="0"/>
            <a:t>Proyecto de Ley Nacional del SNCTI</a:t>
          </a:r>
          <a:endParaRPr lang="es-AR" sz="1600" kern="1200" dirty="0"/>
        </a:p>
      </dsp:txBody>
      <dsp:txXfrm>
        <a:off x="1912338" y="1725634"/>
        <a:ext cx="2091785" cy="1479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D018-9651-49C3-9B9D-AB9DCEE7F0F5}" type="datetimeFigureOut">
              <a:rPr lang="es-AR" smtClean="0"/>
              <a:t>27/09/2018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5E81-DCF2-43B0-8530-0509DE4C764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8846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A7E1E-2B4C-49CC-81DD-2AC39A80E419}" type="datetimeFigureOut">
              <a:rPr lang="es-AR" smtClean="0"/>
              <a:pPr/>
              <a:t>27/09/2018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3FA7-9EB8-448E-BDE9-9F703F79D5B4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63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3FA7-9EB8-448E-BDE9-9F703F79D5B4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906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41831-381F-494C-9962-442C1E3850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3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7CA3A-0183-4B0B-AD98-5808921A50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2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22A6-2713-4056-9A29-AFF91AD47D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42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95300" y="1600203"/>
            <a:ext cx="8915400" cy="4525963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E54C-7B3D-4CD4-BA21-D0044AC03C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7C795-FB7F-40BE-8AED-5DAC381D74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2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4C762-6324-4174-849F-7DC6467763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05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3B94-2723-4745-8F06-7079E98162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8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B11D1-760E-4DC3-A319-FB57DF9994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5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E2D9-4FF8-4A35-ADD0-AECAB89CAD1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5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7B69-1A19-4E91-9A9F-63B7A14B8D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E75F1-C9CA-4974-87F4-2111B4157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25927-76FA-4428-A1BA-A828D05399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3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AR" smtClean="0"/>
              <a:t>Haga clic para modificar el estilo de texto del patrón</a:t>
            </a:r>
          </a:p>
          <a:p>
            <a:pPr lvl="1"/>
            <a:r>
              <a:rPr lang="en-US" altLang="es-AR" smtClean="0"/>
              <a:t>Segundo nivel</a:t>
            </a:r>
          </a:p>
          <a:p>
            <a:pPr lvl="2"/>
            <a:r>
              <a:rPr lang="en-US" altLang="es-AR" smtClean="0"/>
              <a:t>Tercer nivel</a:t>
            </a:r>
          </a:p>
          <a:p>
            <a:pPr lvl="3"/>
            <a:r>
              <a:rPr lang="en-US" altLang="es-AR" smtClean="0"/>
              <a:t>Cuarto nivel</a:t>
            </a:r>
          </a:p>
          <a:p>
            <a:pPr lvl="4"/>
            <a:r>
              <a:rPr lang="en-US" altLang="es-A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8FBA95-4DC3-454A-B835-F66CDA6195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Rectángulo"/>
          <p:cNvSpPr>
            <a:spLocks noChangeArrowheads="1"/>
          </p:cNvSpPr>
          <p:nvPr/>
        </p:nvSpPr>
        <p:spPr bwMode="auto">
          <a:xfrm>
            <a:off x="280219" y="1957739"/>
            <a:ext cx="868439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AR" altLang="es-AR" sz="4400" b="1" i="1" dirty="0" smtClean="0">
                <a:solidFill>
                  <a:schemeClr val="bg1"/>
                </a:solidFill>
                <a:latin typeface="Calibri" pitchFamily="34" charset="0"/>
              </a:rPr>
              <a:t>Ciencia Tecnología e Innovación Productiva en Argentina</a:t>
            </a:r>
            <a:endParaRPr lang="es-AR" altLang="es-AR" sz="4400" b="1" i="1" dirty="0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/>
            <a:endParaRPr lang="es-AR" altLang="es-AR" sz="44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/>
            <a:r>
              <a:rPr lang="es-AR" altLang="es-AR" sz="2800" b="1" smtClean="0">
                <a:solidFill>
                  <a:schemeClr val="bg1"/>
                </a:solidFill>
                <a:latin typeface="Calibri" pitchFamily="34" charset="0"/>
              </a:rPr>
              <a:t>27 </a:t>
            </a:r>
            <a:r>
              <a:rPr lang="es-AR" altLang="es-AR" sz="2800" b="1" dirty="0" smtClean="0">
                <a:solidFill>
                  <a:schemeClr val="bg1"/>
                </a:solidFill>
                <a:latin typeface="Calibri" pitchFamily="34" charset="0"/>
              </a:rPr>
              <a:t>de septiembre de 2018</a:t>
            </a:r>
            <a:endParaRPr lang="en-US" altLang="es-AR" sz="1600" b="1" dirty="0">
              <a:solidFill>
                <a:schemeClr val="bg1"/>
              </a:solidFill>
              <a:latin typeface="Calibri" pitchFamily="34" charset="0"/>
            </a:endParaRPr>
          </a:p>
          <a:p>
            <a:pPr algn="r" eaLnBrk="1" hangingPunct="1"/>
            <a:endParaRPr lang="es-AR" altLang="es-AR" sz="22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62000" y="5364480"/>
            <a:ext cx="3281680" cy="325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072079" y="886584"/>
            <a:ext cx="8261132" cy="1323439"/>
            <a:chOff x="1277006" y="1308537"/>
            <a:chExt cx="8261132" cy="1323439"/>
          </a:xfrm>
        </p:grpSpPr>
        <p:sp>
          <p:nvSpPr>
            <p:cNvPr id="21" name="20 CuadroTexto"/>
            <p:cNvSpPr txBox="1"/>
            <p:nvPr/>
          </p:nvSpPr>
          <p:spPr>
            <a:xfrm>
              <a:off x="1277006" y="130853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1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4 CuadroTexto"/>
            <p:cNvSpPr txBox="1">
              <a:spLocks noChangeArrowheads="1"/>
            </p:cNvSpPr>
            <p:nvPr/>
          </p:nvSpPr>
          <p:spPr bwMode="auto">
            <a:xfrm>
              <a:off x="2285997" y="164709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Articulación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4" b="30736"/>
          <a:stretch/>
        </p:blipFill>
        <p:spPr bwMode="auto">
          <a:xfrm>
            <a:off x="7625535" y="5153464"/>
            <a:ext cx="2210673" cy="12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76" y="5101270"/>
            <a:ext cx="1947194" cy="129591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2" y="5080540"/>
            <a:ext cx="1972643" cy="131544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98" y="5095288"/>
            <a:ext cx="1987743" cy="132551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14423" r="13922" b="13123"/>
          <a:stretch/>
        </p:blipFill>
        <p:spPr>
          <a:xfrm>
            <a:off x="4617914" y="5384448"/>
            <a:ext cx="887148" cy="862534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616888" y="2072852"/>
            <a:ext cx="8162363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Sector Público Nacional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Territorial 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Sector Privado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Actores Sociales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Internacional</a:t>
            </a:r>
          </a:p>
        </p:txBody>
      </p:sp>
      <p:sp>
        <p:nvSpPr>
          <p:cNvPr id="14" name="13 Cerrar llave"/>
          <p:cNvSpPr/>
          <p:nvPr/>
        </p:nvSpPr>
        <p:spPr>
          <a:xfrm>
            <a:off x="3671915" y="2095268"/>
            <a:ext cx="221714" cy="2461983"/>
          </a:xfrm>
          <a:prstGeom prst="rightBrace">
            <a:avLst/>
          </a:prstGeom>
          <a:noFill/>
          <a:ln w="38100">
            <a:solidFill>
              <a:srgbClr val="129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390069" y="2909470"/>
            <a:ext cx="262733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indent="0" algn="ctr" eaLnBrk="1" hangingPunct="1">
              <a:spcBef>
                <a:spcPct val="50000"/>
              </a:spcBef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Vinculación y Transferencia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874781" y="2725892"/>
            <a:ext cx="3974670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Sectores Productivos Dinámicos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Desafíos nacionales</a:t>
            </a:r>
          </a:p>
        </p:txBody>
      </p:sp>
      <p:sp>
        <p:nvSpPr>
          <p:cNvPr id="17" name="16 Cerrar llave"/>
          <p:cNvSpPr/>
          <p:nvPr/>
        </p:nvSpPr>
        <p:spPr>
          <a:xfrm rot="10800000">
            <a:off x="6154497" y="2095269"/>
            <a:ext cx="349272" cy="2461982"/>
          </a:xfrm>
          <a:prstGeom prst="rightBrace">
            <a:avLst/>
          </a:prstGeom>
          <a:noFill/>
          <a:ln w="38100">
            <a:solidFill>
              <a:srgbClr val="1291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92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grpSp>
        <p:nvGrpSpPr>
          <p:cNvPr id="20" name="19 Grupo"/>
          <p:cNvGrpSpPr/>
          <p:nvPr/>
        </p:nvGrpSpPr>
        <p:grpSpPr>
          <a:xfrm>
            <a:off x="1072079" y="886584"/>
            <a:ext cx="8261132" cy="1323439"/>
            <a:chOff x="1277006" y="1308537"/>
            <a:chExt cx="8261132" cy="1323439"/>
          </a:xfrm>
        </p:grpSpPr>
        <p:sp>
          <p:nvSpPr>
            <p:cNvPr id="21" name="20 CuadroTexto"/>
            <p:cNvSpPr txBox="1"/>
            <p:nvPr/>
          </p:nvSpPr>
          <p:spPr>
            <a:xfrm>
              <a:off x="1277006" y="130853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1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22" name="4 CuadroTexto"/>
            <p:cNvSpPr txBox="1">
              <a:spLocks noChangeArrowheads="1"/>
            </p:cNvSpPr>
            <p:nvPr/>
          </p:nvSpPr>
          <p:spPr bwMode="auto">
            <a:xfrm>
              <a:off x="2285997" y="164709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Vinculación y Transferencia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418336" y="1999112"/>
            <a:ext cx="8162363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Mejores unidades de vinculación tecnológica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Nuevo portafolio de servicios tecnológicos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Nuevos procesos de transferencia y licenciamiento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Equipos dedicados de ayuda a empresas de alto potencial de inversión en </a:t>
            </a:r>
            <a:r>
              <a:rPr lang="es-AR" altLang="es-A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I+D+i</a:t>
            </a:r>
            <a:endParaRPr lang="es-AR" altLang="es-A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s-AR" altLang="es-A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4" b="30736"/>
          <a:stretch/>
        </p:blipFill>
        <p:spPr bwMode="auto">
          <a:xfrm>
            <a:off x="7625535" y="5153464"/>
            <a:ext cx="2210673" cy="12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76" y="5101270"/>
            <a:ext cx="1947194" cy="129591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82" y="5080540"/>
            <a:ext cx="1972643" cy="131544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98" y="5095288"/>
            <a:ext cx="1987743" cy="132551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14423" r="13922" b="13123"/>
          <a:stretch/>
        </p:blipFill>
        <p:spPr>
          <a:xfrm>
            <a:off x="4617914" y="5384448"/>
            <a:ext cx="887148" cy="8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en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072079" y="1048812"/>
            <a:ext cx="8261132" cy="1323439"/>
            <a:chOff x="1277006" y="1308537"/>
            <a:chExt cx="8261132" cy="1323439"/>
          </a:xfrm>
        </p:grpSpPr>
        <p:sp>
          <p:nvSpPr>
            <p:cNvPr id="9" name="8 CuadroTexto"/>
            <p:cNvSpPr txBox="1"/>
            <p:nvPr/>
          </p:nvSpPr>
          <p:spPr>
            <a:xfrm>
              <a:off x="1277006" y="130853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2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0" name="4 CuadroTexto"/>
            <p:cNvSpPr txBox="1">
              <a:spLocks noChangeArrowheads="1"/>
            </p:cNvSpPr>
            <p:nvPr/>
          </p:nvSpPr>
          <p:spPr bwMode="auto">
            <a:xfrm>
              <a:off x="2285997" y="164709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Recursos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1588729"/>
              </p:ext>
            </p:extLst>
          </p:nvPr>
        </p:nvGraphicFramePr>
        <p:xfrm>
          <a:off x="1175315" y="1710530"/>
          <a:ext cx="7682211" cy="5121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56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Argentina Innovadora 2020</a:t>
            </a:r>
          </a:p>
        </p:txBody>
      </p:sp>
      <p:sp>
        <p:nvSpPr>
          <p:cNvPr id="15" name="Rectángulo 19"/>
          <p:cNvSpPr/>
          <p:nvPr/>
        </p:nvSpPr>
        <p:spPr>
          <a:xfrm>
            <a:off x="7013284" y="2559410"/>
            <a:ext cx="2786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CONICET</a:t>
            </a:r>
            <a:r>
              <a:rPr lang="es-ES_tradnl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: </a:t>
            </a:r>
            <a:r>
              <a:rPr lang="es-ES_tradn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previsibilidad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, </a:t>
            </a:r>
            <a:r>
              <a:rPr lang="es-ES_tradn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sustentabilidad </a:t>
            </a:r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y </a:t>
            </a:r>
            <a:r>
              <a:rPr lang="es-ES_tradn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excelencia.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7" name="Rectángulo 21"/>
          <p:cNvSpPr/>
          <p:nvPr/>
        </p:nvSpPr>
        <p:spPr>
          <a:xfrm>
            <a:off x="7013284" y="3205741"/>
            <a:ext cx="2409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Otros Organismos: </a:t>
            </a:r>
            <a:r>
              <a:rPr lang="es-ES_tradnl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pertenencia y jerarquización.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8" name="Rectángulo 23"/>
          <p:cNvSpPr/>
          <p:nvPr/>
        </p:nvSpPr>
        <p:spPr>
          <a:xfrm>
            <a:off x="7013284" y="3889998"/>
            <a:ext cx="2156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Universidades: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consolidación de la matriz de investigación.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19" name="Rectángulo 24"/>
          <p:cNvSpPr/>
          <p:nvPr/>
        </p:nvSpPr>
        <p:spPr>
          <a:xfrm>
            <a:off x="7013284" y="4798231"/>
            <a:ext cx="2510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" charset="0"/>
                <a:ea typeface="Gotham" charset="0"/>
                <a:cs typeface="Gotham" charset="0"/>
              </a:rPr>
              <a:t>Sector privado: 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otham Book" charset="0"/>
                <a:ea typeface="Gotham Book" charset="0"/>
                <a:cs typeface="Gotham Book" charset="0"/>
              </a:rPr>
              <a:t>competitividad y crecimiento.</a:t>
            </a:r>
            <a:endParaRPr lang="es-ES_tradnl" sz="1200" dirty="0">
              <a:solidFill>
                <a:schemeClr val="tx1">
                  <a:lumMod val="50000"/>
                  <a:lumOff val="50000"/>
                </a:schemeClr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20" name="4 CuadroTexto"/>
          <p:cNvSpPr txBox="1">
            <a:spLocks noChangeArrowheads="1"/>
          </p:cNvSpPr>
          <p:nvPr/>
        </p:nvSpPr>
        <p:spPr bwMode="auto">
          <a:xfrm>
            <a:off x="450337" y="1138919"/>
            <a:ext cx="91171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s-AR" sz="2400" dirty="0" smtClean="0">
                <a:solidFill>
                  <a:srgbClr val="0791D3"/>
                </a:solidFill>
                <a:latin typeface="Gotham Book" charset="0"/>
                <a:ea typeface="Gotham Book" charset="0"/>
                <a:cs typeface="Gotham Book" charset="0"/>
              </a:rPr>
              <a:t>Escenarios y proyecciones</a:t>
            </a:r>
            <a:endParaRPr lang="es-ES" altLang="es-AR" sz="2400" dirty="0">
              <a:solidFill>
                <a:srgbClr val="0791D3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21" name="4 CuadroTexto"/>
          <p:cNvSpPr txBox="1">
            <a:spLocks noChangeArrowheads="1"/>
          </p:cNvSpPr>
          <p:nvPr/>
        </p:nvSpPr>
        <p:spPr bwMode="auto">
          <a:xfrm>
            <a:off x="450337" y="1675047"/>
            <a:ext cx="620925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" altLang="es-AR" b="1" dirty="0" smtClean="0">
                <a:solidFill>
                  <a:srgbClr val="0791D3"/>
                </a:solidFill>
                <a:latin typeface="Gotham" charset="0"/>
                <a:ea typeface="Gotham" charset="0"/>
                <a:cs typeface="Gotham" charset="0"/>
              </a:rPr>
              <a:t>Investigadores (EJC) cada 1.000 de la PEA al 2020</a:t>
            </a:r>
            <a:endParaRPr lang="es-ES" altLang="es-AR" dirty="0">
              <a:solidFill>
                <a:srgbClr val="0791D3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59410"/>
            <a:ext cx="6577576" cy="32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404042326"/>
              </p:ext>
            </p:extLst>
          </p:nvPr>
        </p:nvGraphicFramePr>
        <p:xfrm>
          <a:off x="1536180" y="1831936"/>
          <a:ext cx="7126068" cy="475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1072079" y="1048812"/>
            <a:ext cx="8261132" cy="1323439"/>
            <a:chOff x="1277006" y="1308537"/>
            <a:chExt cx="8261132" cy="1323439"/>
          </a:xfrm>
        </p:grpSpPr>
        <p:sp>
          <p:nvSpPr>
            <p:cNvPr id="9" name="8 CuadroTexto"/>
            <p:cNvSpPr txBox="1"/>
            <p:nvPr/>
          </p:nvSpPr>
          <p:spPr>
            <a:xfrm>
              <a:off x="1277006" y="130853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3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0" name="4 CuadroTexto"/>
            <p:cNvSpPr txBox="1">
              <a:spLocks noChangeArrowheads="1"/>
            </p:cNvSpPr>
            <p:nvPr/>
          </p:nvSpPr>
          <p:spPr bwMode="auto">
            <a:xfrm>
              <a:off x="2285997" y="164709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Financiamiento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214162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Inversión en I+D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1258528" y="6087489"/>
            <a:ext cx="8081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Gotham Light" charset="0"/>
                <a:ea typeface="Gotham Light" charset="0"/>
                <a:cs typeface="Gotham Light" charset="0"/>
              </a:rPr>
              <a:t>Fuente: Elaboración propia en base a datos de OCDE, </a:t>
            </a:r>
            <a:r>
              <a:rPr lang="es-AR" sz="7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otham Light" charset="0"/>
                <a:ea typeface="Gotham Light" charset="0"/>
                <a:cs typeface="Gotham Light" charset="0"/>
              </a:rPr>
              <a:t>EUStat.eus</a:t>
            </a:r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Gotham Light" charset="0"/>
                <a:ea typeface="Gotham Light" charset="0"/>
                <a:cs typeface="Gotham Light" charset="0"/>
              </a:rPr>
              <a:t> y UNESCO.</a:t>
            </a:r>
          </a:p>
          <a:p>
            <a:pPr algn="r"/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Gotham Light" charset="0"/>
                <a:ea typeface="Gotham Light" charset="0"/>
                <a:cs typeface="Gotham Light" charset="0"/>
              </a:rPr>
              <a:t>Nota: Datos del año 2014, excepto Australia y Nueva Zelanda cuyos datos son de 2013</a:t>
            </a:r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1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67" y="1487847"/>
            <a:ext cx="7595704" cy="53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214162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Inversión en I+D por sector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3480619" y="6126819"/>
            <a:ext cx="6164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Gotham Book" charset="0"/>
                <a:ea typeface="Gotham Book" charset="0"/>
                <a:cs typeface="Gotham Book" charset="0"/>
              </a:rPr>
              <a:t>Fuente: Elaboración propia en base a datos de OCDE, </a:t>
            </a:r>
            <a:r>
              <a:rPr lang="es-AR" sz="7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Gotham Book" charset="0"/>
                <a:ea typeface="Gotham Book" charset="0"/>
                <a:cs typeface="Gotham Book" charset="0"/>
              </a:rPr>
              <a:t>EUStat.eus</a:t>
            </a:r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Gotham Book" charset="0"/>
                <a:ea typeface="Gotham Book" charset="0"/>
                <a:cs typeface="Gotham Book" charset="0"/>
              </a:rPr>
              <a:t> y UNESCO.</a:t>
            </a:r>
          </a:p>
          <a:p>
            <a:pPr algn="r"/>
            <a:r>
              <a:rPr lang="es-AR" sz="700" dirty="0">
                <a:solidFill>
                  <a:srgbClr val="000000">
                    <a:lumMod val="85000"/>
                    <a:lumOff val="15000"/>
                  </a:srgbClr>
                </a:solidFill>
                <a:latin typeface="Gotham Book" charset="0"/>
                <a:ea typeface="Gotham Book" charset="0"/>
                <a:cs typeface="Gotham Book" charset="0"/>
              </a:rPr>
              <a:t>Nota: Datos del año 2014, excepto Australia y Nueva Zelanda cuyos datos son de 2013.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2006"/>
          <a:stretch/>
        </p:blipFill>
        <p:spPr>
          <a:xfrm>
            <a:off x="1036526" y="1768160"/>
            <a:ext cx="7681410" cy="4427541"/>
          </a:xfrm>
          <a:prstGeom prst="rect">
            <a:avLst/>
          </a:prstGeom>
        </p:spPr>
      </p:pic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214162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Inversión en I+D pública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92" y="1703738"/>
            <a:ext cx="7566179" cy="467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12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214162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Por tipo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895350" y="6042025"/>
            <a:ext cx="8539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s-AR" altLang="es-AR" sz="700">
                <a:solidFill>
                  <a:srgbClr val="262626"/>
                </a:solidFill>
                <a:latin typeface="Calibri" pitchFamily="34" charset="0"/>
              </a:rPr>
              <a:t>Fuente: Elaboración propia en base a datos de OECD y RICyT.</a:t>
            </a:r>
          </a:p>
          <a:p>
            <a:pPr algn="r"/>
            <a:r>
              <a:rPr lang="es-AR" altLang="es-AR" sz="700">
                <a:solidFill>
                  <a:srgbClr val="262626"/>
                </a:solidFill>
                <a:latin typeface="Calibri" pitchFamily="34" charset="0"/>
              </a:rPr>
              <a:t>Notas: *Los datos de Israel y Japón corresponden al año 2014, mientras que para los </a:t>
            </a:r>
            <a:r>
              <a:rPr lang="es-AR" altLang="es-AR" sz="700">
                <a:solidFill>
                  <a:srgbClr val="262626"/>
                </a:solidFill>
                <a:latin typeface="Gotham Light"/>
                <a:ea typeface="Gotham Light"/>
                <a:cs typeface="Gotham Light"/>
              </a:rPr>
              <a:t>demás</a:t>
            </a:r>
            <a:r>
              <a:rPr lang="es-AR" altLang="es-AR" sz="700">
                <a:solidFill>
                  <a:srgbClr val="262626"/>
                </a:solidFill>
                <a:latin typeface="Calibri" pitchFamily="34" charset="0"/>
              </a:rPr>
              <a:t> países son del año 2013. **Japón posee un 5% que no pudo ser identificado en las estadísticas, es por eso que no llega al 100%.</a:t>
            </a:r>
          </a:p>
        </p:txBody>
      </p:sp>
      <p:pic>
        <p:nvPicPr>
          <p:cNvPr id="10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18286"/>
          <a:stretch>
            <a:fillRect/>
          </a:stretch>
        </p:blipFill>
        <p:spPr bwMode="auto">
          <a:xfrm>
            <a:off x="1457325" y="1901825"/>
            <a:ext cx="741362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en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214162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Inversión en Investigación Básica Pública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sp>
        <p:nvSpPr>
          <p:cNvPr id="11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en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97" y="1779939"/>
            <a:ext cx="8029084" cy="454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7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0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sp>
        <p:nvSpPr>
          <p:cNvPr id="19" name="Shape 207"/>
          <p:cNvSpPr txBox="1"/>
          <p:nvPr/>
        </p:nvSpPr>
        <p:spPr>
          <a:xfrm>
            <a:off x="278675" y="1666500"/>
            <a:ext cx="9348600" cy="35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s" sz="3200" b="1" dirty="0" smtClean="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defRPr/>
            </a:pPr>
            <a:r>
              <a:rPr lang="es-ES_tradnl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Los países desarrollados de tamaño mediano y grande, </a:t>
            </a:r>
            <a:r>
              <a:rPr lang="es-ES_tradnl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basan su crecimiento en el conocimiento y lograron </a:t>
            </a:r>
            <a:r>
              <a:rPr lang="es-ES_tradnl" sz="3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encadenar virtuosamente la generación y la utilización del </a:t>
            </a:r>
            <a:r>
              <a:rPr lang="es-ES_tradnl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mismo</a:t>
            </a:r>
            <a:endParaRPr lang="es-ES_tradnl" sz="3600" b="1" i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33238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072079" y="1048812"/>
            <a:ext cx="8261132" cy="1323439"/>
            <a:chOff x="1277006" y="1308537"/>
            <a:chExt cx="8261132" cy="1323439"/>
          </a:xfrm>
        </p:grpSpPr>
        <p:sp>
          <p:nvSpPr>
            <p:cNvPr id="13" name="12 CuadroTexto"/>
            <p:cNvSpPr txBox="1"/>
            <p:nvPr/>
          </p:nvSpPr>
          <p:spPr>
            <a:xfrm>
              <a:off x="1277006" y="130853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4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4" name="4 CuadroTexto"/>
            <p:cNvSpPr txBox="1">
              <a:spLocks noChangeArrowheads="1"/>
            </p:cNvSpPr>
            <p:nvPr/>
          </p:nvSpPr>
          <p:spPr bwMode="auto">
            <a:xfrm>
              <a:off x="2285997" y="164709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Promoción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18336" y="2341892"/>
            <a:ext cx="8162363" cy="37548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Para agilizar los procesos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Para llegar al mercado</a:t>
            </a:r>
          </a:p>
          <a:p>
            <a:pPr marL="2857500" lvl="5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Privado</a:t>
            </a:r>
          </a:p>
          <a:p>
            <a:pPr marL="2857500" lvl="5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Público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Para exportar desde Argentina</a:t>
            </a:r>
          </a:p>
          <a:p>
            <a:pPr marL="108585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s-AR" altLang="es-A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Para generar nuevos recursos humanos</a:t>
            </a:r>
          </a:p>
        </p:txBody>
      </p:sp>
    </p:spTree>
    <p:extLst>
      <p:ext uri="{BB962C8B-B14F-4D97-AF65-F5344CB8AC3E}">
        <p14:creationId xmlns:p14="http://schemas.microsoft.com/office/powerpoint/2010/main" val="33694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715963" y="1277938"/>
            <a:ext cx="8356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3000" b="1">
                <a:solidFill>
                  <a:srgbClr val="0072BC"/>
                </a:solidFill>
                <a:latin typeface="Calibri" pitchFamily="34" charset="0"/>
              </a:rPr>
              <a:t>Competitividad del SNCT</a:t>
            </a:r>
          </a:p>
        </p:txBody>
      </p:sp>
      <p:graphicFrame>
        <p:nvGraphicFramePr>
          <p:cNvPr id="2" name="1 Diagrama"/>
          <p:cNvGraphicFramePr/>
          <p:nvPr/>
        </p:nvGraphicFramePr>
        <p:xfrm>
          <a:off x="-272394" y="2126305"/>
          <a:ext cx="5916462" cy="394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532" name="2 Grupo"/>
          <p:cNvGrpSpPr>
            <a:grpSpLocks/>
          </p:cNvGrpSpPr>
          <p:nvPr/>
        </p:nvGrpSpPr>
        <p:grpSpPr bwMode="auto">
          <a:xfrm>
            <a:off x="4814888" y="2543175"/>
            <a:ext cx="4913312" cy="3119438"/>
            <a:chOff x="893254" y="1773817"/>
            <a:chExt cx="7405868" cy="4701041"/>
          </a:xfrm>
        </p:grpSpPr>
        <p:pic>
          <p:nvPicPr>
            <p:cNvPr id="22533" name="Imagen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254" y="1773817"/>
              <a:ext cx="7405868" cy="470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2467749" y="2716417"/>
              <a:ext cx="1801815" cy="473693"/>
            </a:xfrm>
            <a:prstGeom prst="rect">
              <a:avLst/>
            </a:prstGeom>
            <a:solidFill>
              <a:srgbClr val="E62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2460570" y="3190110"/>
              <a:ext cx="904497" cy="476086"/>
            </a:xfrm>
            <a:prstGeom prst="rect">
              <a:avLst/>
            </a:prstGeom>
            <a:solidFill>
              <a:srgbClr val="079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465355" y="3685335"/>
              <a:ext cx="1799423" cy="476084"/>
            </a:xfrm>
            <a:prstGeom prst="rect">
              <a:avLst/>
            </a:prstGeom>
            <a:solidFill>
              <a:srgbClr val="39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360281" y="4178167"/>
              <a:ext cx="2931241" cy="476084"/>
            </a:xfrm>
            <a:prstGeom prst="rect">
              <a:avLst/>
            </a:prstGeom>
            <a:solidFill>
              <a:srgbClr val="2C3B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5097490" y="4654251"/>
              <a:ext cx="1605603" cy="4760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6291522" y="5130337"/>
              <a:ext cx="411570" cy="521540"/>
            </a:xfrm>
            <a:prstGeom prst="rect">
              <a:avLst/>
            </a:prstGeom>
            <a:solidFill>
              <a:srgbClr val="FFD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703092" y="5678192"/>
              <a:ext cx="1481173" cy="612451"/>
            </a:xfrm>
            <a:prstGeom prst="rect">
              <a:avLst/>
            </a:prstGeom>
            <a:solidFill>
              <a:srgbClr val="079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/>
            </a:p>
          </p:txBody>
        </p:sp>
      </p:grpSp>
      <p:sp>
        <p:nvSpPr>
          <p:cNvPr id="16" name="15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715963" y="1277938"/>
            <a:ext cx="8356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AR" sz="3000" b="1">
                <a:solidFill>
                  <a:srgbClr val="0072BC"/>
                </a:solidFill>
                <a:latin typeface="Calibri" pitchFamily="34" charset="0"/>
              </a:rPr>
              <a:t>Competitividad del SNCT</a:t>
            </a:r>
          </a:p>
        </p:txBody>
      </p:sp>
      <p:pic>
        <p:nvPicPr>
          <p:cNvPr id="2150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4"/>
          <a:stretch>
            <a:fillRect/>
          </a:stretch>
        </p:blipFill>
        <p:spPr bwMode="auto">
          <a:xfrm>
            <a:off x="2443163" y="1679575"/>
            <a:ext cx="50133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01" name="4 CuadroTexto"/>
          <p:cNvSpPr txBox="1">
            <a:spLocks noChangeArrowheads="1"/>
          </p:cNvSpPr>
          <p:nvPr/>
        </p:nvSpPr>
        <p:spPr bwMode="auto">
          <a:xfrm>
            <a:off x="914400" y="3228960"/>
            <a:ext cx="8135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Muchas Gracias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419266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Competitividad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55" y="3328900"/>
            <a:ext cx="1636814" cy="1447951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22" y="2269850"/>
            <a:ext cx="2363763" cy="3900209"/>
          </a:xfrm>
          <a:prstGeom prst="rect">
            <a:avLst/>
          </a:prstGeom>
        </p:spPr>
      </p:pic>
      <p:sp>
        <p:nvSpPr>
          <p:cNvPr id="11" name="10 Flecha abajo"/>
          <p:cNvSpPr/>
          <p:nvPr/>
        </p:nvSpPr>
        <p:spPr>
          <a:xfrm rot="10800000">
            <a:off x="967241" y="3044570"/>
            <a:ext cx="1871148" cy="2016613"/>
          </a:xfrm>
          <a:prstGeom prst="downArrow">
            <a:avLst/>
          </a:prstGeom>
          <a:solidFill>
            <a:srgbClr val="92D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abajo"/>
          <p:cNvSpPr/>
          <p:nvPr/>
        </p:nvSpPr>
        <p:spPr>
          <a:xfrm rot="10800000">
            <a:off x="4759503" y="3521539"/>
            <a:ext cx="1089993" cy="1174730"/>
          </a:xfrm>
          <a:prstGeom prst="downArrow">
            <a:avLst/>
          </a:prstGeom>
          <a:solidFill>
            <a:srgbClr val="92D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978" y="3475388"/>
            <a:ext cx="1154976" cy="115497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76" y="2137918"/>
            <a:ext cx="1383621" cy="138362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396" y="4776851"/>
            <a:ext cx="965583" cy="1328784"/>
          </a:xfrm>
          <a:prstGeom prst="rect">
            <a:avLst/>
          </a:prstGeom>
        </p:spPr>
      </p:pic>
      <p:sp>
        <p:nvSpPr>
          <p:cNvPr id="16" name="15 Flecha abajo"/>
          <p:cNvSpPr/>
          <p:nvPr/>
        </p:nvSpPr>
        <p:spPr>
          <a:xfrm rot="10800000">
            <a:off x="7678616" y="3521539"/>
            <a:ext cx="1089993" cy="1174730"/>
          </a:xfrm>
          <a:prstGeom prst="downArrow">
            <a:avLst/>
          </a:prstGeom>
          <a:solidFill>
            <a:srgbClr val="92D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abajo"/>
          <p:cNvSpPr/>
          <p:nvPr/>
        </p:nvSpPr>
        <p:spPr>
          <a:xfrm rot="10800000">
            <a:off x="6243190" y="4853878"/>
            <a:ext cx="1089993" cy="1174730"/>
          </a:xfrm>
          <a:prstGeom prst="downArrow">
            <a:avLst/>
          </a:prstGeom>
          <a:solidFill>
            <a:srgbClr val="92D05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Flecha izquierda y derecha"/>
          <p:cNvSpPr/>
          <p:nvPr/>
        </p:nvSpPr>
        <p:spPr>
          <a:xfrm rot="19389280">
            <a:off x="5395973" y="2988241"/>
            <a:ext cx="743484" cy="435836"/>
          </a:xfrm>
          <a:prstGeom prst="leftRightArrow">
            <a:avLst/>
          </a:prstGeom>
          <a:solidFill>
            <a:srgbClr val="1291D0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Flecha izquierda y derecha"/>
          <p:cNvSpPr/>
          <p:nvPr/>
        </p:nvSpPr>
        <p:spPr>
          <a:xfrm rot="2327206">
            <a:off x="7381519" y="3014541"/>
            <a:ext cx="743484" cy="435836"/>
          </a:xfrm>
          <a:prstGeom prst="leftRightArrow">
            <a:avLst/>
          </a:prstGeom>
          <a:solidFill>
            <a:srgbClr val="1291D0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Flecha cuádruple"/>
          <p:cNvSpPr/>
          <p:nvPr/>
        </p:nvSpPr>
        <p:spPr>
          <a:xfrm>
            <a:off x="6228437" y="3559924"/>
            <a:ext cx="1119499" cy="1152597"/>
          </a:xfrm>
          <a:prstGeom prst="quadArrow">
            <a:avLst/>
          </a:prstGeom>
          <a:solidFill>
            <a:srgbClr val="1291D0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Flecha izquierda y derecha"/>
          <p:cNvSpPr/>
          <p:nvPr/>
        </p:nvSpPr>
        <p:spPr>
          <a:xfrm rot="2047105">
            <a:off x="5395973" y="4816965"/>
            <a:ext cx="743484" cy="435836"/>
          </a:xfrm>
          <a:prstGeom prst="leftRightArrow">
            <a:avLst/>
          </a:prstGeom>
          <a:solidFill>
            <a:srgbClr val="1291D0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Flecha izquierda y derecha"/>
          <p:cNvSpPr/>
          <p:nvPr/>
        </p:nvSpPr>
        <p:spPr>
          <a:xfrm rot="8376111">
            <a:off x="7381519" y="4843265"/>
            <a:ext cx="743484" cy="435836"/>
          </a:xfrm>
          <a:prstGeom prst="leftRightArrow">
            <a:avLst/>
          </a:prstGeom>
          <a:solidFill>
            <a:srgbClr val="1291D0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214162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¿Qué es I+D?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88938" y="2603157"/>
            <a:ext cx="2338387" cy="560387"/>
          </a:xfrm>
          <a:prstGeom prst="roundRect">
            <a:avLst/>
          </a:prstGeom>
          <a:solidFill>
            <a:srgbClr val="1291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i="1" dirty="0"/>
              <a:t>Novedoso</a:t>
            </a:r>
            <a:endParaRPr lang="es-AR" sz="1050" b="1" i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88938" y="3247682"/>
            <a:ext cx="2338387" cy="561975"/>
          </a:xfrm>
          <a:prstGeom prst="roundRect">
            <a:avLst/>
          </a:prstGeom>
          <a:solidFill>
            <a:srgbClr val="1291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i="1" dirty="0"/>
              <a:t>Creativo</a:t>
            </a:r>
            <a:endParaRPr lang="es-AR" sz="1050" b="1" i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88938" y="3893794"/>
            <a:ext cx="2338387" cy="560388"/>
          </a:xfrm>
          <a:prstGeom prst="roundRect">
            <a:avLst/>
          </a:prstGeom>
          <a:solidFill>
            <a:srgbClr val="1291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i="1" dirty="0"/>
              <a:t>Incierto</a:t>
            </a:r>
            <a:endParaRPr lang="es-AR" sz="1050" b="1" i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88938" y="4562132"/>
            <a:ext cx="2338387" cy="560387"/>
          </a:xfrm>
          <a:prstGeom prst="roundRect">
            <a:avLst/>
          </a:prstGeom>
          <a:solidFill>
            <a:srgbClr val="1291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i="1" dirty="0"/>
              <a:t>Sistemático</a:t>
            </a:r>
            <a:endParaRPr lang="es-AR" sz="1050" b="1" i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88938" y="5203482"/>
            <a:ext cx="2338387" cy="560387"/>
          </a:xfrm>
          <a:prstGeom prst="roundRect">
            <a:avLst/>
          </a:prstGeom>
          <a:solidFill>
            <a:srgbClr val="1291D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i="1" dirty="0"/>
              <a:t>Transferible</a:t>
            </a:r>
            <a:endParaRPr lang="es-AR" sz="1050" b="1" i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847975" y="5887694"/>
            <a:ext cx="6627813" cy="4508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b="1" i="1" dirty="0">
                <a:solidFill>
                  <a:schemeClr val="tx1"/>
                </a:solidFill>
              </a:rPr>
              <a:t>Innovación</a:t>
            </a:r>
            <a:endParaRPr lang="es-AR" sz="1050" b="1" i="1" dirty="0">
              <a:solidFill>
                <a:schemeClr val="tx1"/>
              </a:solidFill>
            </a:endParaRP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615841920"/>
              </p:ext>
            </p:extLst>
          </p:nvPr>
        </p:nvGraphicFramePr>
        <p:xfrm>
          <a:off x="2849208" y="1612730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Shape 233"/>
          <p:cNvSpPr/>
          <p:nvPr/>
        </p:nvSpPr>
        <p:spPr>
          <a:xfrm>
            <a:off x="0" y="2043425"/>
            <a:ext cx="9906000" cy="3375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234"/>
          <p:cNvSpPr txBox="1"/>
          <p:nvPr/>
        </p:nvSpPr>
        <p:spPr>
          <a:xfrm>
            <a:off x="274550" y="2717580"/>
            <a:ext cx="6550658" cy="57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INVESTIGADORES CIENTÍFICOS         +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30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EMPRENDEDORES DE BASE CIENTÍFICO TECNOLÓGICA</a:t>
            </a:r>
            <a:endParaRPr lang="es"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Shape 2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83075" y="2637625"/>
            <a:ext cx="2233525" cy="2320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14" y="1654159"/>
            <a:ext cx="8611201" cy="470600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55040" y="1463040"/>
            <a:ext cx="1625600" cy="589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/>
          <p:cNvSpPr/>
          <p:nvPr/>
        </p:nvSpPr>
        <p:spPr>
          <a:xfrm>
            <a:off x="314324" y="4622800"/>
            <a:ext cx="2530475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60" y="1329600"/>
            <a:ext cx="2501560" cy="124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pic>
        <p:nvPicPr>
          <p:cNvPr id="15" name="Picture 57" descr="el sistem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2" y="1070459"/>
            <a:ext cx="9906000" cy="53594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560439" y="1179871"/>
            <a:ext cx="1784555" cy="530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62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5704" y="1154340"/>
            <a:ext cx="83571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s-ES" altLang="es-AR" sz="3000" b="1" dirty="0" smtClean="0">
                <a:solidFill>
                  <a:srgbClr val="0072BC"/>
                </a:solidFill>
                <a:latin typeface="Calibri" pitchFamily="34" charset="0"/>
              </a:rPr>
              <a:t>Esquemas</a:t>
            </a:r>
            <a:endParaRPr lang="es-ES" altLang="es-AR" sz="3000" b="1" dirty="0">
              <a:solidFill>
                <a:srgbClr val="0072BC"/>
              </a:solidFill>
              <a:latin typeface="Calibri" pitchFamily="34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970199" y="1735166"/>
            <a:ext cx="4557494" cy="671277"/>
            <a:chOff x="635539" y="2065954"/>
            <a:chExt cx="8626690" cy="850667"/>
          </a:xfrm>
          <a:solidFill>
            <a:srgbClr val="000099"/>
          </a:solidFill>
        </p:grpSpPr>
        <p:sp>
          <p:nvSpPr>
            <p:cNvPr id="20" name="19 Rectángulo redondeado"/>
            <p:cNvSpPr/>
            <p:nvPr/>
          </p:nvSpPr>
          <p:spPr>
            <a:xfrm>
              <a:off x="635539" y="2065954"/>
              <a:ext cx="8626690" cy="850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2061524" y="2260455"/>
              <a:ext cx="5837001" cy="42902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i="1" dirty="0" smtClean="0">
                  <a:solidFill>
                    <a:schemeClr val="bg1"/>
                  </a:solidFill>
                  <a:latin typeface="Arial" charset="0"/>
                </a:rPr>
                <a:t>I+D Privada</a:t>
              </a:r>
              <a:endParaRPr lang="es-AR" sz="1600" b="1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22" name="3091 Grupo"/>
          <p:cNvGrpSpPr>
            <a:grpSpLocks/>
          </p:cNvGrpSpPr>
          <p:nvPr/>
        </p:nvGrpSpPr>
        <p:grpSpPr bwMode="auto">
          <a:xfrm>
            <a:off x="350726" y="5153634"/>
            <a:ext cx="9171452" cy="643901"/>
            <a:chOff x="676632" y="5319061"/>
            <a:chExt cx="8626690" cy="815410"/>
          </a:xfrm>
        </p:grpSpPr>
        <p:sp>
          <p:nvSpPr>
            <p:cNvPr id="25" name="24 Rectángulo redondeado"/>
            <p:cNvSpPr/>
            <p:nvPr/>
          </p:nvSpPr>
          <p:spPr>
            <a:xfrm>
              <a:off x="676632" y="5319061"/>
              <a:ext cx="8626690" cy="81541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26" name="17 CuadroTexto"/>
            <p:cNvSpPr txBox="1">
              <a:spLocks noChangeArrowheads="1"/>
            </p:cNvSpPr>
            <p:nvPr/>
          </p:nvSpPr>
          <p:spPr bwMode="auto">
            <a:xfrm>
              <a:off x="713815" y="5495933"/>
              <a:ext cx="8552322" cy="428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smtClean="0">
                  <a:solidFill>
                    <a:schemeClr val="bg1"/>
                  </a:solidFill>
                </a:rPr>
                <a:t>Financiamiento e incentivos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3090 Grupo"/>
          <p:cNvGrpSpPr>
            <a:grpSpLocks/>
          </p:cNvGrpSpPr>
          <p:nvPr/>
        </p:nvGrpSpPr>
        <p:grpSpPr bwMode="auto">
          <a:xfrm>
            <a:off x="4969559" y="3786402"/>
            <a:ext cx="4557380" cy="648912"/>
            <a:chOff x="635539" y="4145876"/>
            <a:chExt cx="8626690" cy="823052"/>
          </a:xfrm>
        </p:grpSpPr>
        <p:sp>
          <p:nvSpPr>
            <p:cNvPr id="31" name="30 Rectángulo redondeado"/>
            <p:cNvSpPr/>
            <p:nvPr/>
          </p:nvSpPr>
          <p:spPr>
            <a:xfrm>
              <a:off x="635539" y="4153821"/>
              <a:ext cx="2760732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500"/>
            </a:p>
          </p:txBody>
        </p:sp>
        <p:sp>
          <p:nvSpPr>
            <p:cNvPr id="32" name="9 CuadroTexto"/>
            <p:cNvSpPr txBox="1">
              <a:spLocks noChangeArrowheads="1"/>
            </p:cNvSpPr>
            <p:nvPr/>
          </p:nvSpPr>
          <p:spPr bwMode="auto">
            <a:xfrm>
              <a:off x="780950" y="4145876"/>
              <a:ext cx="2470389" cy="70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AR" altLang="es-AR" sz="1500" b="1" i="1" dirty="0">
                  <a:solidFill>
                    <a:schemeClr val="bg1"/>
                  </a:solidFill>
                </a:rPr>
                <a:t>Actividades </a:t>
              </a:r>
              <a:r>
                <a:rPr lang="es-AR" altLang="es-AR" sz="1500" b="1" i="1" dirty="0" smtClean="0">
                  <a:solidFill>
                    <a:schemeClr val="bg1"/>
                  </a:solidFill>
                </a:rPr>
                <a:t>Pub.-Priv</a:t>
              </a:r>
              <a:r>
                <a:rPr lang="es-AR" altLang="es-AR" sz="1500" b="1" i="1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33" name="32 Rectángulo redondeado"/>
            <p:cNvSpPr/>
            <p:nvPr/>
          </p:nvSpPr>
          <p:spPr>
            <a:xfrm>
              <a:off x="3558200" y="4153821"/>
              <a:ext cx="2762319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500"/>
            </a:p>
          </p:txBody>
        </p:sp>
        <p:sp>
          <p:nvSpPr>
            <p:cNvPr id="34" name="49 CuadroTexto"/>
            <p:cNvSpPr txBox="1">
              <a:spLocks noChangeArrowheads="1"/>
            </p:cNvSpPr>
            <p:nvPr/>
          </p:nvSpPr>
          <p:spPr bwMode="auto">
            <a:xfrm>
              <a:off x="3704302" y="4145876"/>
              <a:ext cx="2470389" cy="70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AR" altLang="es-AR" sz="1500" b="1" i="1">
                  <a:solidFill>
                    <a:schemeClr val="bg1"/>
                  </a:solidFill>
                </a:rPr>
                <a:t>Actividades de 3ros</a:t>
              </a:r>
            </a:p>
          </p:txBody>
        </p:sp>
        <p:sp>
          <p:nvSpPr>
            <p:cNvPr id="35" name="34 Rectángulo redondeado"/>
            <p:cNvSpPr/>
            <p:nvPr/>
          </p:nvSpPr>
          <p:spPr>
            <a:xfrm>
              <a:off x="6501498" y="4153821"/>
              <a:ext cx="2760731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500"/>
            </a:p>
          </p:txBody>
        </p:sp>
        <p:sp>
          <p:nvSpPr>
            <p:cNvPr id="36" name="51 CuadroTexto"/>
            <p:cNvSpPr txBox="1">
              <a:spLocks noChangeArrowheads="1"/>
            </p:cNvSpPr>
            <p:nvPr/>
          </p:nvSpPr>
          <p:spPr bwMode="auto">
            <a:xfrm>
              <a:off x="6646428" y="4145876"/>
              <a:ext cx="2470389" cy="70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AR" altLang="es-AR" sz="1500" b="1" i="1">
                  <a:solidFill>
                    <a:schemeClr val="bg1"/>
                  </a:solidFill>
                </a:rPr>
                <a:t>Actividades Propias</a:t>
              </a: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344247" y="1740086"/>
            <a:ext cx="4557494" cy="671277"/>
            <a:chOff x="635539" y="2065954"/>
            <a:chExt cx="8626690" cy="850667"/>
          </a:xfrm>
          <a:solidFill>
            <a:srgbClr val="000099"/>
          </a:solidFill>
        </p:grpSpPr>
        <p:sp>
          <p:nvSpPr>
            <p:cNvPr id="38" name="37 Rectángulo redondeado"/>
            <p:cNvSpPr/>
            <p:nvPr/>
          </p:nvSpPr>
          <p:spPr>
            <a:xfrm>
              <a:off x="635539" y="2065954"/>
              <a:ext cx="8626690" cy="85066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2061524" y="2260455"/>
              <a:ext cx="5837001" cy="42902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i="1" dirty="0" smtClean="0">
                  <a:solidFill>
                    <a:schemeClr val="bg1"/>
                  </a:solidFill>
                  <a:latin typeface="Arial" charset="0"/>
                </a:rPr>
                <a:t>I+D Pública</a:t>
              </a:r>
              <a:endParaRPr lang="es-AR" sz="1600" b="1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46" name="3090 Grupo"/>
          <p:cNvGrpSpPr>
            <a:grpSpLocks/>
          </p:cNvGrpSpPr>
          <p:nvPr/>
        </p:nvGrpSpPr>
        <p:grpSpPr bwMode="auto">
          <a:xfrm>
            <a:off x="343607" y="3791322"/>
            <a:ext cx="4557380" cy="648912"/>
            <a:chOff x="635539" y="4145876"/>
            <a:chExt cx="8626690" cy="823052"/>
          </a:xfrm>
        </p:grpSpPr>
        <p:sp>
          <p:nvSpPr>
            <p:cNvPr id="47" name="46 Rectángulo redondeado"/>
            <p:cNvSpPr/>
            <p:nvPr/>
          </p:nvSpPr>
          <p:spPr>
            <a:xfrm>
              <a:off x="635539" y="4153821"/>
              <a:ext cx="2760732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500"/>
            </a:p>
          </p:txBody>
        </p:sp>
        <p:sp>
          <p:nvSpPr>
            <p:cNvPr id="48" name="9 CuadroTexto"/>
            <p:cNvSpPr txBox="1">
              <a:spLocks noChangeArrowheads="1"/>
            </p:cNvSpPr>
            <p:nvPr/>
          </p:nvSpPr>
          <p:spPr bwMode="auto">
            <a:xfrm>
              <a:off x="780950" y="4145876"/>
              <a:ext cx="2470389" cy="70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AR" altLang="es-AR" sz="1500" b="1" i="1" dirty="0">
                  <a:solidFill>
                    <a:schemeClr val="bg1"/>
                  </a:solidFill>
                </a:rPr>
                <a:t>Actividades </a:t>
              </a:r>
              <a:r>
                <a:rPr lang="es-AR" altLang="es-AR" sz="1500" b="1" i="1" dirty="0" smtClean="0">
                  <a:solidFill>
                    <a:schemeClr val="bg1"/>
                  </a:solidFill>
                </a:rPr>
                <a:t>Propias</a:t>
              </a:r>
              <a:endParaRPr lang="es-AR" altLang="es-AR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9" name="48 Rectángulo redondeado"/>
            <p:cNvSpPr/>
            <p:nvPr/>
          </p:nvSpPr>
          <p:spPr>
            <a:xfrm>
              <a:off x="3558200" y="4153821"/>
              <a:ext cx="2762319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500"/>
            </a:p>
          </p:txBody>
        </p:sp>
        <p:sp>
          <p:nvSpPr>
            <p:cNvPr id="50" name="49 CuadroTexto"/>
            <p:cNvSpPr txBox="1">
              <a:spLocks noChangeArrowheads="1"/>
            </p:cNvSpPr>
            <p:nvPr/>
          </p:nvSpPr>
          <p:spPr bwMode="auto">
            <a:xfrm>
              <a:off x="3704302" y="4145876"/>
              <a:ext cx="2470389" cy="70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AR" altLang="es-AR" sz="1500" b="1" i="1">
                  <a:solidFill>
                    <a:schemeClr val="bg1"/>
                  </a:solidFill>
                </a:rPr>
                <a:t>Actividades de 3ros</a:t>
              </a:r>
            </a:p>
          </p:txBody>
        </p:sp>
        <p:sp>
          <p:nvSpPr>
            <p:cNvPr id="51" name="50 Rectángulo redondeado"/>
            <p:cNvSpPr/>
            <p:nvPr/>
          </p:nvSpPr>
          <p:spPr>
            <a:xfrm>
              <a:off x="6501498" y="4153821"/>
              <a:ext cx="2760731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500"/>
            </a:p>
          </p:txBody>
        </p:sp>
        <p:sp>
          <p:nvSpPr>
            <p:cNvPr id="52" name="51 CuadroTexto"/>
            <p:cNvSpPr txBox="1">
              <a:spLocks noChangeArrowheads="1"/>
            </p:cNvSpPr>
            <p:nvPr/>
          </p:nvSpPr>
          <p:spPr bwMode="auto">
            <a:xfrm>
              <a:off x="6646428" y="4145876"/>
              <a:ext cx="2470389" cy="70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s-AR" altLang="es-AR" sz="1500" b="1" i="1" dirty="0">
                  <a:solidFill>
                    <a:schemeClr val="bg1"/>
                  </a:solidFill>
                </a:rPr>
                <a:t>Actividades </a:t>
              </a:r>
              <a:r>
                <a:rPr lang="es-AR" altLang="es-AR" sz="1500" b="1" i="1" dirty="0" smtClean="0">
                  <a:solidFill>
                    <a:schemeClr val="bg1"/>
                  </a:solidFill>
                </a:rPr>
                <a:t>Pub.-Priv.</a:t>
              </a:r>
              <a:endParaRPr lang="es-AR" altLang="es-AR" sz="15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3090 Grupo"/>
          <p:cNvGrpSpPr>
            <a:grpSpLocks/>
          </p:cNvGrpSpPr>
          <p:nvPr/>
        </p:nvGrpSpPr>
        <p:grpSpPr bwMode="auto">
          <a:xfrm>
            <a:off x="4976677" y="2468890"/>
            <a:ext cx="4557380" cy="648912"/>
            <a:chOff x="635539" y="4145876"/>
            <a:chExt cx="8626690" cy="823052"/>
          </a:xfrm>
        </p:grpSpPr>
        <p:sp>
          <p:nvSpPr>
            <p:cNvPr id="54" name="53 Rectángulo redondeado"/>
            <p:cNvSpPr/>
            <p:nvPr/>
          </p:nvSpPr>
          <p:spPr>
            <a:xfrm>
              <a:off x="635539" y="4153821"/>
              <a:ext cx="2760732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55" name="9 CuadroTexto"/>
            <p:cNvSpPr txBox="1">
              <a:spLocks noChangeArrowheads="1"/>
            </p:cNvSpPr>
            <p:nvPr/>
          </p:nvSpPr>
          <p:spPr bwMode="auto">
            <a:xfrm>
              <a:off x="780950" y="4145876"/>
              <a:ext cx="2470389" cy="7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err="1" smtClean="0">
                  <a:solidFill>
                    <a:schemeClr val="bg1"/>
                  </a:solidFill>
                </a:rPr>
                <a:t>Org</a:t>
              </a:r>
              <a:r>
                <a:rPr lang="es-AR" altLang="es-AR" sz="1600" b="1" i="1" dirty="0" smtClean="0">
                  <a:solidFill>
                    <a:schemeClr val="bg1"/>
                  </a:solidFill>
                </a:rPr>
                <a:t>. sin fin de lucro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6" name="55 Rectángulo redondeado"/>
            <p:cNvSpPr/>
            <p:nvPr/>
          </p:nvSpPr>
          <p:spPr>
            <a:xfrm>
              <a:off x="3558200" y="4153821"/>
              <a:ext cx="2762319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57" name="49 CuadroTexto"/>
            <p:cNvSpPr txBox="1">
              <a:spLocks noChangeArrowheads="1"/>
            </p:cNvSpPr>
            <p:nvPr/>
          </p:nvSpPr>
          <p:spPr bwMode="auto">
            <a:xfrm>
              <a:off x="3704302" y="4145876"/>
              <a:ext cx="2470389" cy="7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smtClean="0">
                  <a:solidFill>
                    <a:schemeClr val="bg1"/>
                  </a:solidFill>
                </a:rPr>
                <a:t>Empresas Nacionales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58" name="57 Rectángulo redondeado"/>
            <p:cNvSpPr/>
            <p:nvPr/>
          </p:nvSpPr>
          <p:spPr>
            <a:xfrm>
              <a:off x="6501498" y="4153821"/>
              <a:ext cx="2760731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59" name="51 CuadroTexto"/>
            <p:cNvSpPr txBox="1">
              <a:spLocks noChangeArrowheads="1"/>
            </p:cNvSpPr>
            <p:nvPr/>
          </p:nvSpPr>
          <p:spPr bwMode="auto">
            <a:xfrm>
              <a:off x="6646428" y="4145876"/>
              <a:ext cx="2470389" cy="741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smtClean="0">
                  <a:solidFill>
                    <a:schemeClr val="bg1"/>
                  </a:solidFill>
                </a:rPr>
                <a:t>Empresas </a:t>
              </a:r>
              <a:r>
                <a:rPr lang="es-AR" altLang="es-AR" sz="1600" b="1" i="1" dirty="0" err="1" smtClean="0">
                  <a:solidFill>
                    <a:schemeClr val="bg1"/>
                  </a:solidFill>
                </a:rPr>
                <a:t>Intern</a:t>
              </a:r>
              <a:r>
                <a:rPr lang="es-AR" altLang="es-AR" sz="1600" b="1" i="1" dirty="0" smtClean="0">
                  <a:solidFill>
                    <a:schemeClr val="bg1"/>
                  </a:solidFill>
                </a:rPr>
                <a:t>.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3090 Grupo"/>
          <p:cNvGrpSpPr>
            <a:grpSpLocks/>
          </p:cNvGrpSpPr>
          <p:nvPr/>
        </p:nvGrpSpPr>
        <p:grpSpPr bwMode="auto">
          <a:xfrm>
            <a:off x="350725" y="2473810"/>
            <a:ext cx="4557380" cy="648912"/>
            <a:chOff x="635539" y="4145876"/>
            <a:chExt cx="8626690" cy="823052"/>
          </a:xfrm>
        </p:grpSpPr>
        <p:sp>
          <p:nvSpPr>
            <p:cNvPr id="61" name="60 Rectángulo redondeado"/>
            <p:cNvSpPr/>
            <p:nvPr/>
          </p:nvSpPr>
          <p:spPr>
            <a:xfrm>
              <a:off x="635539" y="4153821"/>
              <a:ext cx="2760732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62" name="9 CuadroTexto"/>
            <p:cNvSpPr txBox="1">
              <a:spLocks noChangeArrowheads="1"/>
            </p:cNvSpPr>
            <p:nvPr/>
          </p:nvSpPr>
          <p:spPr bwMode="auto">
            <a:xfrm>
              <a:off x="780950" y="4145876"/>
              <a:ext cx="2470389" cy="7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smtClean="0">
                  <a:solidFill>
                    <a:schemeClr val="bg1"/>
                  </a:solidFill>
                </a:rPr>
                <a:t>Educación Superior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3" name="62 Rectángulo redondeado"/>
            <p:cNvSpPr/>
            <p:nvPr/>
          </p:nvSpPr>
          <p:spPr>
            <a:xfrm>
              <a:off x="3558200" y="4153821"/>
              <a:ext cx="2762319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64" name="63 CuadroTexto"/>
            <p:cNvSpPr txBox="1">
              <a:spLocks noChangeArrowheads="1"/>
            </p:cNvSpPr>
            <p:nvPr/>
          </p:nvSpPr>
          <p:spPr bwMode="auto">
            <a:xfrm>
              <a:off x="3704302" y="4145876"/>
              <a:ext cx="2470389" cy="7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smtClean="0">
                  <a:solidFill>
                    <a:schemeClr val="bg1"/>
                  </a:solidFill>
                </a:rPr>
                <a:t>Gobierno Nacional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65" name="64 Rectángulo redondeado"/>
            <p:cNvSpPr/>
            <p:nvPr/>
          </p:nvSpPr>
          <p:spPr>
            <a:xfrm>
              <a:off x="6501498" y="4153821"/>
              <a:ext cx="2760731" cy="81510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66" name="65 CuadroTexto"/>
            <p:cNvSpPr txBox="1">
              <a:spLocks noChangeArrowheads="1"/>
            </p:cNvSpPr>
            <p:nvPr/>
          </p:nvSpPr>
          <p:spPr bwMode="auto">
            <a:xfrm>
              <a:off x="6646428" y="4145876"/>
              <a:ext cx="2470389" cy="7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AR" altLang="es-AR" sz="1600" b="1" i="1" dirty="0" smtClean="0">
                  <a:solidFill>
                    <a:schemeClr val="bg1"/>
                  </a:solidFill>
                </a:rPr>
                <a:t>Gobierno Provincial</a:t>
              </a:r>
              <a:endParaRPr lang="es-AR" altLang="es-AR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66 Grupo"/>
          <p:cNvGrpSpPr/>
          <p:nvPr/>
        </p:nvGrpSpPr>
        <p:grpSpPr>
          <a:xfrm>
            <a:off x="350726" y="4517115"/>
            <a:ext cx="9171452" cy="576181"/>
            <a:chOff x="635539" y="3046125"/>
            <a:chExt cx="5684564" cy="815410"/>
          </a:xfrm>
          <a:noFill/>
        </p:grpSpPr>
        <p:sp>
          <p:nvSpPr>
            <p:cNvPr id="68" name="67 Rectángulo redondeado"/>
            <p:cNvSpPr/>
            <p:nvPr/>
          </p:nvSpPr>
          <p:spPr>
            <a:xfrm>
              <a:off x="635539" y="3046125"/>
              <a:ext cx="5684564" cy="815410"/>
            </a:xfrm>
            <a:prstGeom prst="roundRect">
              <a:avLst/>
            </a:prstGeom>
            <a:grpFill/>
            <a:ln>
              <a:solidFill>
                <a:srgbClr val="0072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739913" y="3222998"/>
              <a:ext cx="5438814" cy="429028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s-AR" sz="1600" b="1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1099576" y="3295338"/>
            <a:ext cx="150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>
                <a:solidFill>
                  <a:srgbClr val="0072BC"/>
                </a:solidFill>
              </a:rPr>
              <a:t>CURIOSIDAD</a:t>
            </a:r>
          </a:p>
        </p:txBody>
      </p:sp>
      <p:sp>
        <p:nvSpPr>
          <p:cNvPr id="70" name="69 CuadroTexto"/>
          <p:cNvSpPr txBox="1"/>
          <p:nvPr/>
        </p:nvSpPr>
        <p:spPr>
          <a:xfrm>
            <a:off x="7167792" y="3295338"/>
            <a:ext cx="150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solidFill>
                  <a:srgbClr val="0072BC"/>
                </a:solidFill>
              </a:rPr>
              <a:t>NECESIDAD</a:t>
            </a:r>
            <a:endParaRPr lang="es-AR" sz="1600" b="1" i="1" dirty="0">
              <a:solidFill>
                <a:srgbClr val="0072BC"/>
              </a:solidFill>
            </a:endParaRPr>
          </a:p>
        </p:txBody>
      </p:sp>
      <p:sp>
        <p:nvSpPr>
          <p:cNvPr id="71" name="70 Flecha izquierda y derecha"/>
          <p:cNvSpPr/>
          <p:nvPr/>
        </p:nvSpPr>
        <p:spPr>
          <a:xfrm>
            <a:off x="350725" y="3158602"/>
            <a:ext cx="9183331" cy="593000"/>
          </a:xfrm>
          <a:prstGeom prst="leftRightArrow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7" name="26 Grupo"/>
          <p:cNvGrpSpPr/>
          <p:nvPr/>
        </p:nvGrpSpPr>
        <p:grpSpPr>
          <a:xfrm>
            <a:off x="1887614" y="4484359"/>
            <a:ext cx="6092371" cy="643455"/>
            <a:chOff x="635539" y="3046125"/>
            <a:chExt cx="5684564" cy="815410"/>
          </a:xfrm>
          <a:solidFill>
            <a:srgbClr val="0083BC"/>
          </a:solidFill>
        </p:grpSpPr>
        <p:sp>
          <p:nvSpPr>
            <p:cNvPr id="28" name="27 Rectángulo redondeado"/>
            <p:cNvSpPr/>
            <p:nvPr/>
          </p:nvSpPr>
          <p:spPr>
            <a:xfrm>
              <a:off x="635539" y="3046125"/>
              <a:ext cx="5684564" cy="81541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60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739913" y="3222998"/>
              <a:ext cx="5438814" cy="42902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i="1" dirty="0">
                  <a:solidFill>
                    <a:schemeClr val="bg1"/>
                  </a:solidFill>
                  <a:latin typeface="Arial" charset="0"/>
                </a:rPr>
                <a:t>Vinculación</a:t>
              </a:r>
            </a:p>
          </p:txBody>
        </p:sp>
      </p:grpSp>
      <p:sp>
        <p:nvSpPr>
          <p:cNvPr id="72" name="71 CuadroTexto"/>
          <p:cNvSpPr txBox="1"/>
          <p:nvPr/>
        </p:nvSpPr>
        <p:spPr>
          <a:xfrm>
            <a:off x="1098148" y="5968808"/>
            <a:ext cx="150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solidFill>
                  <a:srgbClr val="0072BC"/>
                </a:solidFill>
              </a:rPr>
              <a:t>DIRECTO</a:t>
            </a:r>
            <a:endParaRPr lang="es-AR" sz="1600" b="1" i="1" dirty="0">
              <a:solidFill>
                <a:srgbClr val="0072BC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7166364" y="5968808"/>
            <a:ext cx="1504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solidFill>
                  <a:srgbClr val="0072BC"/>
                </a:solidFill>
              </a:rPr>
              <a:t>INDIRECTO</a:t>
            </a:r>
            <a:endParaRPr lang="es-AR" sz="1600" b="1" i="1" dirty="0">
              <a:solidFill>
                <a:srgbClr val="0072BC"/>
              </a:solidFill>
            </a:endParaRPr>
          </a:p>
        </p:txBody>
      </p:sp>
      <p:sp>
        <p:nvSpPr>
          <p:cNvPr id="74" name="73 Flecha izquierda y derecha"/>
          <p:cNvSpPr/>
          <p:nvPr/>
        </p:nvSpPr>
        <p:spPr>
          <a:xfrm>
            <a:off x="349297" y="5832072"/>
            <a:ext cx="9183331" cy="593000"/>
          </a:xfrm>
          <a:prstGeom prst="leftRightArrow">
            <a:avLst/>
          </a:prstGeom>
          <a:noFill/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74 Flecha derecha"/>
          <p:cNvSpPr/>
          <p:nvPr/>
        </p:nvSpPr>
        <p:spPr>
          <a:xfrm>
            <a:off x="4409630" y="1708338"/>
            <a:ext cx="1128045" cy="703025"/>
          </a:xfrm>
          <a:prstGeom prst="rightArrow">
            <a:avLst/>
          </a:prstGeom>
          <a:ln>
            <a:solidFill>
              <a:srgbClr val="1291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</a:t>
            </a:r>
            <a:r>
              <a:rPr lang="es-ES" altLang="es-AR" sz="3600" b="1" dirty="0">
                <a:solidFill>
                  <a:srgbClr val="0083BC"/>
                </a:solidFill>
                <a:latin typeface="Calibri" pitchFamily="34" charset="0"/>
              </a:rPr>
              <a:t>e</a:t>
            </a:r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4325" y="287338"/>
            <a:ext cx="3833813" cy="612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4 CuadroTexto"/>
          <p:cNvSpPr txBox="1">
            <a:spLocks noChangeArrowheads="1"/>
          </p:cNvSpPr>
          <p:nvPr/>
        </p:nvSpPr>
        <p:spPr bwMode="auto">
          <a:xfrm>
            <a:off x="739774" y="249277"/>
            <a:ext cx="600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Innovación en Argentina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441484" y="1102541"/>
            <a:ext cx="8261132" cy="1323439"/>
            <a:chOff x="1277006" y="1308537"/>
            <a:chExt cx="8261132" cy="1323439"/>
          </a:xfrm>
        </p:grpSpPr>
        <p:sp>
          <p:nvSpPr>
            <p:cNvPr id="12" name="11 CuadroTexto"/>
            <p:cNvSpPr txBox="1"/>
            <p:nvPr/>
          </p:nvSpPr>
          <p:spPr>
            <a:xfrm>
              <a:off x="1277006" y="130853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1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3" name="4 CuadroTexto"/>
            <p:cNvSpPr txBox="1">
              <a:spLocks noChangeArrowheads="1"/>
            </p:cNvSpPr>
            <p:nvPr/>
          </p:nvSpPr>
          <p:spPr bwMode="auto">
            <a:xfrm>
              <a:off x="2285997" y="164709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Articulación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686996" y="2500407"/>
            <a:ext cx="8284782" cy="1323439"/>
            <a:chOff x="1292770" y="3037489"/>
            <a:chExt cx="8284782" cy="1323439"/>
          </a:xfrm>
        </p:grpSpPr>
        <p:sp>
          <p:nvSpPr>
            <p:cNvPr id="15" name="14 CuadroTexto"/>
            <p:cNvSpPr txBox="1"/>
            <p:nvPr/>
          </p:nvSpPr>
          <p:spPr>
            <a:xfrm>
              <a:off x="1292770" y="3037489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2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6" name="4 CuadroTexto"/>
            <p:cNvSpPr txBox="1">
              <a:spLocks noChangeArrowheads="1"/>
            </p:cNvSpPr>
            <p:nvPr/>
          </p:nvSpPr>
          <p:spPr bwMode="auto">
            <a:xfrm>
              <a:off x="2325411" y="3376042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Recursos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3912542" y="3873051"/>
            <a:ext cx="8205954" cy="1323439"/>
            <a:chOff x="1225504" y="4630857"/>
            <a:chExt cx="8205954" cy="1323439"/>
          </a:xfrm>
        </p:grpSpPr>
        <p:sp>
          <p:nvSpPr>
            <p:cNvPr id="18" name="17 CuadroTexto"/>
            <p:cNvSpPr txBox="1"/>
            <p:nvPr/>
          </p:nvSpPr>
          <p:spPr>
            <a:xfrm>
              <a:off x="1225504" y="4630857"/>
              <a:ext cx="99322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8000" b="1" i="1" dirty="0" smtClean="0">
                  <a:solidFill>
                    <a:srgbClr val="0070C0"/>
                  </a:solidFill>
                </a:rPr>
                <a:t>3</a:t>
              </a:r>
              <a:endParaRPr lang="es-AR" sz="8000" b="1" i="1" dirty="0">
                <a:solidFill>
                  <a:srgbClr val="0070C0"/>
                </a:solidFill>
              </a:endParaRPr>
            </a:p>
          </p:txBody>
        </p:sp>
        <p:sp>
          <p:nvSpPr>
            <p:cNvPr id="19" name="4 CuadroTexto"/>
            <p:cNvSpPr txBox="1">
              <a:spLocks noChangeArrowheads="1"/>
            </p:cNvSpPr>
            <p:nvPr/>
          </p:nvSpPr>
          <p:spPr bwMode="auto">
            <a:xfrm>
              <a:off x="2179317" y="4969410"/>
              <a:ext cx="72521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" altLang="es-AR" sz="3600" b="1" dirty="0" smtClean="0">
                  <a:solidFill>
                    <a:srgbClr val="0083BC"/>
                  </a:solidFill>
                  <a:latin typeface="Calibri" pitchFamily="34" charset="0"/>
                </a:rPr>
                <a:t>Financiamiento</a:t>
              </a:r>
              <a:endParaRPr lang="es-ES" altLang="es-AR" sz="3600" b="1" dirty="0">
                <a:solidFill>
                  <a:srgbClr val="0083BC"/>
                </a:solidFill>
                <a:latin typeface="Calibri" pitchFamily="34" charset="0"/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4979342" y="5275131"/>
            <a:ext cx="993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0" b="1" i="1" dirty="0" smtClean="0">
                <a:solidFill>
                  <a:srgbClr val="0070C0"/>
                </a:solidFill>
              </a:rPr>
              <a:t>4</a:t>
            </a:r>
            <a:endParaRPr lang="es-AR" sz="8000" b="1" i="1" dirty="0">
              <a:solidFill>
                <a:srgbClr val="0070C0"/>
              </a:solidFill>
            </a:endParaRPr>
          </a:p>
        </p:txBody>
      </p:sp>
      <p:sp>
        <p:nvSpPr>
          <p:cNvPr id="21" name="4 CuadroTexto"/>
          <p:cNvSpPr txBox="1">
            <a:spLocks noChangeArrowheads="1"/>
          </p:cNvSpPr>
          <p:nvPr/>
        </p:nvSpPr>
        <p:spPr bwMode="auto">
          <a:xfrm>
            <a:off x="5826475" y="5613684"/>
            <a:ext cx="72521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AR" sz="3600" b="1" dirty="0" smtClean="0">
                <a:solidFill>
                  <a:srgbClr val="0083BC"/>
                </a:solidFill>
                <a:latin typeface="Calibri" pitchFamily="34" charset="0"/>
              </a:rPr>
              <a:t>Promoción</a:t>
            </a:r>
            <a:endParaRPr lang="es-ES" altLang="es-AR" sz="3600" b="1" dirty="0">
              <a:solidFill>
                <a:srgbClr val="0083B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27557</TotalTime>
  <Words>595</Words>
  <Application>Microsoft Office PowerPoint</Application>
  <PresentationFormat>A4 (210 x 297 mm)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mamor</dc:creator>
  <cp:lastModifiedBy>AGUADO Jorge</cp:lastModifiedBy>
  <cp:revision>458</cp:revision>
  <cp:lastPrinted>2017-05-11T18:32:34Z</cp:lastPrinted>
  <dcterms:created xsi:type="dcterms:W3CDTF">2012-07-23T20:58:04Z</dcterms:created>
  <dcterms:modified xsi:type="dcterms:W3CDTF">2018-09-27T11:43:51Z</dcterms:modified>
</cp:coreProperties>
</file>